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83"/>
  </p:notesMasterIdLst>
  <p:sldIdLst>
    <p:sldId id="256" r:id="rId2"/>
    <p:sldId id="434" r:id="rId3"/>
    <p:sldId id="435" r:id="rId4"/>
    <p:sldId id="437" r:id="rId5"/>
    <p:sldId id="438" r:id="rId6"/>
    <p:sldId id="439" r:id="rId7"/>
    <p:sldId id="440" r:id="rId8"/>
    <p:sldId id="441" r:id="rId9"/>
    <p:sldId id="442" r:id="rId10"/>
    <p:sldId id="262" r:id="rId11"/>
    <p:sldId id="443" r:id="rId12"/>
    <p:sldId id="444" r:id="rId13"/>
    <p:sldId id="445" r:id="rId14"/>
    <p:sldId id="452" r:id="rId15"/>
    <p:sldId id="446" r:id="rId16"/>
    <p:sldId id="447" r:id="rId17"/>
    <p:sldId id="448" r:id="rId18"/>
    <p:sldId id="449" r:id="rId19"/>
    <p:sldId id="450" r:id="rId20"/>
    <p:sldId id="451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71" r:id="rId38"/>
    <p:sldId id="476" r:id="rId39"/>
    <p:sldId id="477" r:id="rId40"/>
    <p:sldId id="478" r:id="rId41"/>
    <p:sldId id="472" r:id="rId42"/>
    <p:sldId id="473" r:id="rId43"/>
    <p:sldId id="474" r:id="rId44"/>
    <p:sldId id="475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7" r:id="rId54"/>
    <p:sldId id="488" r:id="rId55"/>
    <p:sldId id="489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98" r:id="rId65"/>
    <p:sldId id="499" r:id="rId66"/>
    <p:sldId id="501" r:id="rId67"/>
    <p:sldId id="502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7" r:id="rId81"/>
    <p:sldId id="520" r:id="rId82"/>
    <p:sldId id="519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28" r:id="rId91"/>
    <p:sldId id="529" r:id="rId92"/>
    <p:sldId id="534" r:id="rId93"/>
    <p:sldId id="533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3" r:id="rId103"/>
    <p:sldId id="550" r:id="rId104"/>
    <p:sldId id="530" r:id="rId105"/>
    <p:sldId id="531" r:id="rId106"/>
    <p:sldId id="544" r:id="rId107"/>
    <p:sldId id="545" r:id="rId108"/>
    <p:sldId id="546" r:id="rId109"/>
    <p:sldId id="547" r:id="rId110"/>
    <p:sldId id="548" r:id="rId111"/>
    <p:sldId id="549" r:id="rId112"/>
    <p:sldId id="532" r:id="rId113"/>
    <p:sldId id="551" r:id="rId114"/>
    <p:sldId id="552" r:id="rId115"/>
    <p:sldId id="553" r:id="rId116"/>
    <p:sldId id="554" r:id="rId117"/>
    <p:sldId id="555" r:id="rId118"/>
    <p:sldId id="556" r:id="rId119"/>
    <p:sldId id="557" r:id="rId120"/>
    <p:sldId id="558" r:id="rId121"/>
    <p:sldId id="559" r:id="rId122"/>
    <p:sldId id="560" r:id="rId123"/>
    <p:sldId id="561" r:id="rId124"/>
    <p:sldId id="562" r:id="rId125"/>
    <p:sldId id="563" r:id="rId126"/>
    <p:sldId id="564" r:id="rId127"/>
    <p:sldId id="565" r:id="rId128"/>
    <p:sldId id="566" r:id="rId129"/>
    <p:sldId id="567" r:id="rId130"/>
    <p:sldId id="568" r:id="rId131"/>
    <p:sldId id="569" r:id="rId132"/>
    <p:sldId id="570" r:id="rId133"/>
    <p:sldId id="571" r:id="rId134"/>
    <p:sldId id="572" r:id="rId135"/>
    <p:sldId id="573" r:id="rId136"/>
    <p:sldId id="575" r:id="rId137"/>
    <p:sldId id="576" r:id="rId138"/>
    <p:sldId id="574" r:id="rId139"/>
    <p:sldId id="577" r:id="rId140"/>
    <p:sldId id="578" r:id="rId141"/>
    <p:sldId id="579" r:id="rId142"/>
    <p:sldId id="580" r:id="rId143"/>
    <p:sldId id="582" r:id="rId144"/>
    <p:sldId id="583" r:id="rId145"/>
    <p:sldId id="584" r:id="rId146"/>
    <p:sldId id="585" r:id="rId147"/>
    <p:sldId id="586" r:id="rId148"/>
    <p:sldId id="587" r:id="rId149"/>
    <p:sldId id="588" r:id="rId150"/>
    <p:sldId id="589" r:id="rId151"/>
    <p:sldId id="590" r:id="rId152"/>
    <p:sldId id="591" r:id="rId153"/>
    <p:sldId id="592" r:id="rId154"/>
    <p:sldId id="593" r:id="rId155"/>
    <p:sldId id="594" r:id="rId156"/>
    <p:sldId id="595" r:id="rId157"/>
    <p:sldId id="596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7" r:id="rId168"/>
    <p:sldId id="621" r:id="rId169"/>
    <p:sldId id="608" r:id="rId170"/>
    <p:sldId id="609" r:id="rId171"/>
    <p:sldId id="610" r:id="rId172"/>
    <p:sldId id="611" r:id="rId173"/>
    <p:sldId id="612" r:id="rId174"/>
    <p:sldId id="613" r:id="rId175"/>
    <p:sldId id="620" r:id="rId176"/>
    <p:sldId id="614" r:id="rId177"/>
    <p:sldId id="615" r:id="rId178"/>
    <p:sldId id="616" r:id="rId179"/>
    <p:sldId id="617" r:id="rId180"/>
    <p:sldId id="618" r:id="rId181"/>
    <p:sldId id="619" r:id="rId1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ÁZS" initials="B" lastIdx="1" clrIdx="0">
    <p:extLst>
      <p:ext uri="{19B8F6BF-5375-455C-9EA6-DF929625EA0E}">
        <p15:presenceInfo xmlns:p15="http://schemas.microsoft.com/office/powerpoint/2012/main" userId="BALÁZ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56" autoAdjust="0"/>
  </p:normalViewPr>
  <p:slideViewPr>
    <p:cSldViewPr snapToGrid="0">
      <p:cViewPr varScale="1">
        <p:scale>
          <a:sx n="107" d="100"/>
          <a:sy n="107" d="100"/>
        </p:scale>
        <p:origin x="1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8190D-E644-4E71-B78D-0BF22E2E0EC0}" type="datetimeFigureOut">
              <a:rPr lang="en-GB" smtClean="0"/>
              <a:t>18/07/2023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0936-66FB-4400-8861-2578F487E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1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27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02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0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75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84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92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19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4004-3692-4C36-8998-D6912BB2A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6D1D5-6728-48B6-94D2-29E2FF89E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5D4D5-88F4-4AB1-BAC8-7C5492E2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6E51D-FC54-4EDB-A347-1A1D8AAC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6C45-9C6F-4E62-8721-C8C36B90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358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E00F-0B68-447C-88BC-2BB0575F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19AF2-F120-405D-8229-CD611F902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CDEA-0678-4222-862D-274BA9AA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081B9-C52C-494C-9B76-1B45F302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68AC9-0B9D-4347-8D2E-9C405A1A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518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37DD0-3A05-4299-BD68-85955D670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9616D-5A05-42D8-B6DA-1C678077B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F569C-8D44-4748-A67B-4A9B876B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8D53-A795-44D1-AD03-A742FF60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1A7E-1B2B-43EE-8261-A2A3272E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488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2B79-C5FE-4324-93C7-88800258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8E38-3EB4-42A9-8F47-072510A6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E8F15-FB49-4036-9258-1AE01645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5700E-CB0A-443D-9716-0FD4A7E1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EDE43-0C24-4122-BC82-3A81A47A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0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CD78-E48C-445F-8C38-F1CCD77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21C7-B031-410C-AFBB-226147AC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38FB-4CA4-4C28-BDC1-FF7CC67D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541E4-195C-4582-AE79-956A4F66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733C3-F107-4E31-B853-19C6DCC2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202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EE16-8655-483F-AE20-E9B4BB00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7B0-D8A9-4F38-B96E-D01FF8CC3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AD11-4321-4ECB-BF12-D0AE88910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22BCA-8DA2-4F72-B022-7572FBD1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FBC15-C15E-426B-899B-8EC3201F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1789D-71AF-482F-9DBB-F01239C3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96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EE55-F0C1-42E8-9D34-63932368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F423-4DC1-4F54-BF31-92958BA6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79669-FCA1-4A55-9B9D-D47E9E1B7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0EF0A-F9F7-4866-A441-E15986949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ECF7C-82D5-497F-8950-BB7B283D8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B3F02-FC04-4592-9C4B-6AC0594A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D5DDA-EB17-4B6C-9E78-7028EB50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1364-660F-4C14-ABF8-DEBBB5A3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463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DDE6-49F7-4406-B31B-B190C97B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6A636-A179-4F3B-8281-4B31FB7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E40FA-22D9-435C-A1BC-52CC3B53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1579B-2EBF-48E5-B28B-7581240A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837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B93F7-0EE5-47B2-ADAF-95EB1B34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DE6AF-55B2-4931-BC12-B811C0C4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EA2C-6A01-4A49-9C72-DB858EF2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15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92CD-44DC-4647-A6E0-1121F69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BC-A844-424B-A765-C16EDAF6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E864D-8345-4EDB-9F7F-ED14489EB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1633C-A422-4463-BF01-7B85CE44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81892-618C-4C67-9BBE-9895AF33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60EB-391B-4229-96A7-07ACEEAD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587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506F-6A5F-4219-AB7C-9FF9856C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B17CD-3AD1-4515-8CAB-2C5CC5CB7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4056E-5061-4A79-8B7D-691B96A40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1F83C-619B-4CA6-80B1-C1A953A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A75E2-D6EE-47F3-B8CF-6C19F518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5E66A-6277-484D-AED0-674B144D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17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EB36D-759D-44AC-8761-F08BBF8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7EBA-73B6-4E25-A918-7D0EAFDE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420-6401-4FF0-A9F8-B63A7C204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650F-0A73-40D2-BE64-CABF968FEF09}" type="datetimeFigureOut">
              <a:rPr lang="hu-HU" smtClean="0"/>
              <a:t>2023. 07. 18.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66DB-C9B0-4A2E-8012-14FF5106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619F-2C3B-49C6-963C-43895896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5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Computer Vision 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Bootcamp</a:t>
            </a:r>
            <a:endParaRPr lang="hu-H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</a:t>
            </a:r>
            <a:r>
              <a:rPr lang="hu-H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ython &amp; OpenCV</a:t>
            </a:r>
          </a:p>
        </p:txBody>
      </p:sp>
    </p:spTree>
    <p:extLst>
      <p:ext uri="{BB962C8B-B14F-4D97-AF65-F5344CB8AC3E}">
        <p14:creationId xmlns:p14="http://schemas.microsoft.com/office/powerpoint/2010/main" val="377459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</p:spTree>
    <p:extLst>
      <p:ext uri="{BB962C8B-B14F-4D97-AF65-F5344CB8AC3E}">
        <p14:creationId xmlns:p14="http://schemas.microsoft.com/office/powerpoint/2010/main" val="509160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7006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131452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3732646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11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763592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838038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439232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13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490959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4565405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166599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260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73804-7EDA-44D5-AD70-11323209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681476"/>
            <a:ext cx="7315215" cy="365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9F809-8B5C-4C92-A2A2-04CAED365CCF}"/>
              </a:ext>
            </a:extLst>
          </p:cNvPr>
          <p:cNvSpPr/>
          <p:nvPr/>
        </p:nvSpPr>
        <p:spPr>
          <a:xfrm>
            <a:off x="2316480" y="1402080"/>
            <a:ext cx="7183120" cy="79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614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8908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have a huge problem: the gradient is affected by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illumination changes</a:t>
            </a:r>
          </a:p>
          <a:p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(the gradients are sensitive to overall lighting)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if we make the image darker (dividing the pixel intensitites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then the gradients magnitude will change by hal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 Which means the histogram values change and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        algorithm will not work fine despite the face that it is the same image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can normalize every RGB pixel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components –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values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or we can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16x16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blocks and we can normalize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histogram directly – if we assume that a patch is </a:t>
            </a:r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8x8</a:t>
            </a:r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E3168-2DF6-40F1-A851-4254944AF5E6}"/>
              </a:ext>
            </a:extLst>
          </p:cNvPr>
          <p:cNvSpPr txBox="1"/>
          <p:nvPr/>
        </p:nvSpPr>
        <p:spPr>
          <a:xfrm>
            <a:off x="4033520" y="3830320"/>
            <a:ext cx="6385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00B050"/>
                </a:solidFill>
              </a:rPr>
              <a:t>BLOCK NORMALIZATION IS NEEDED – L2 NORMALIZATION 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71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8908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have a huge problem: the gradient is affected by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illumination changes</a:t>
            </a:r>
          </a:p>
          <a:p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(the gradients are sensitive to overall lighting)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if we make the image darker (dividing the pixel intensitites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then the gradients magnitude will change by hal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 Which means the histogram values change and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        algorithm will not work fine despite the face that it is the same image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E3168-2DF6-40F1-A851-4254944AF5E6}"/>
              </a:ext>
            </a:extLst>
          </p:cNvPr>
          <p:cNvSpPr txBox="1"/>
          <p:nvPr/>
        </p:nvSpPr>
        <p:spPr>
          <a:xfrm>
            <a:off x="4033520" y="3830320"/>
            <a:ext cx="6385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00B050"/>
                </a:solidFill>
              </a:rPr>
              <a:t>BLOCK NORMALIZATION IS NEEDED – L2 NORMALIZATION 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DEBA9-11C0-4654-A35C-8D812E249BB1}"/>
              </a:ext>
            </a:extLst>
          </p:cNvPr>
          <p:cNvSpPr txBox="1"/>
          <p:nvPr/>
        </p:nvSpPr>
        <p:spPr>
          <a:xfrm>
            <a:off x="1219200" y="48361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C1FF-8A3A-4A1A-AEEC-A0289EC70775}"/>
              </a:ext>
            </a:extLst>
          </p:cNvPr>
          <p:cNvSpPr/>
          <p:nvPr/>
        </p:nvSpPr>
        <p:spPr>
          <a:xfrm>
            <a:off x="1135616" y="5039360"/>
            <a:ext cx="564991" cy="5649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48314-1B41-4688-B799-39C54876F362}"/>
              </a:ext>
            </a:extLst>
          </p:cNvPr>
          <p:cNvSpPr/>
          <p:nvPr/>
        </p:nvSpPr>
        <p:spPr>
          <a:xfrm>
            <a:off x="1365142" y="4804629"/>
            <a:ext cx="564991" cy="5649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31E05-F336-4E09-9DC4-1874855EF474}"/>
              </a:ext>
            </a:extLst>
          </p:cNvPr>
          <p:cNvSpPr/>
          <p:nvPr/>
        </p:nvSpPr>
        <p:spPr>
          <a:xfrm>
            <a:off x="1549873" y="4607094"/>
            <a:ext cx="564991" cy="56499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503AF-9BAD-4D58-A018-81312242B388}"/>
              </a:ext>
            </a:extLst>
          </p:cNvPr>
          <p:cNvSpPr txBox="1"/>
          <p:nvPr/>
        </p:nvSpPr>
        <p:spPr>
          <a:xfrm>
            <a:off x="2114864" y="532185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[12,243,141]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523683-1678-4FC1-A90F-72BD0D33FEEE}"/>
                  </a:ext>
                </a:extLst>
              </p:cNvPr>
              <p:cNvSpPr txBox="1"/>
              <p:nvPr/>
            </p:nvSpPr>
            <p:spPr>
              <a:xfrm>
                <a:off x="5509260" y="4498526"/>
                <a:ext cx="4761047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𝟐𝟒𝟑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𝟏𝟒𝟏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𝟐𝟖𝟏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(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𝒏𝒐𝒓𝒎</m:t>
                    </m:r>
                  </m:oMath>
                </a14:m>
                <a:r>
                  <a:rPr lang="hu-HU" sz="2000" b="1" dirty="0">
                    <a:solidFill>
                      <a:schemeClr val="tx1"/>
                    </a:solidFill>
                  </a:rPr>
                  <a:t>)</a:t>
                </a:r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523683-1678-4FC1-A90F-72BD0D33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4498526"/>
                <a:ext cx="4761047" cy="477503"/>
              </a:xfrm>
              <a:prstGeom prst="rect">
                <a:avLst/>
              </a:prstGeom>
              <a:blipFill>
                <a:blip r:embed="rId2"/>
                <a:stretch>
                  <a:fillRect r="-768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B4A1E-1588-4D5F-9141-7CFDD50977DB}"/>
                  </a:ext>
                </a:extLst>
              </p:cNvPr>
              <p:cNvSpPr txBox="1"/>
              <p:nvPr/>
            </p:nvSpPr>
            <p:spPr>
              <a:xfrm>
                <a:off x="5732780" y="5238018"/>
                <a:ext cx="1608133" cy="537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2000" b="1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𝟐𝟒𝟑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𝟏𝟒𝟏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]</a:t>
                </a:r>
                <a:endParaRPr lang="en-GB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B4A1E-1588-4D5F-9141-7CFDD509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80" y="5238018"/>
                <a:ext cx="1608133" cy="537006"/>
              </a:xfrm>
              <a:prstGeom prst="rect">
                <a:avLst/>
              </a:prstGeom>
              <a:blipFill>
                <a:blip r:embed="rId3"/>
                <a:stretch>
                  <a:fillRect l="-3788" r="-3788" b="-7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8424C9-75FA-48FE-BFB4-2218E4F5FA3B}"/>
              </a:ext>
            </a:extLst>
          </p:cNvPr>
          <p:cNvSpPr txBox="1"/>
          <p:nvPr/>
        </p:nvSpPr>
        <p:spPr>
          <a:xfrm>
            <a:off x="1293966" y="5731638"/>
            <a:ext cx="164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original pixel</a:t>
            </a:r>
          </a:p>
          <a:p>
            <a:pPr algn="ctr"/>
            <a:r>
              <a:rPr lang="hu-HU" i="1" dirty="0"/>
              <a:t>intensity values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4DE17-581E-4581-B303-2E90ED762632}"/>
              </a:ext>
            </a:extLst>
          </p:cNvPr>
          <p:cNvSpPr txBox="1"/>
          <p:nvPr/>
        </p:nvSpPr>
        <p:spPr>
          <a:xfrm>
            <a:off x="7340913" y="5731638"/>
            <a:ext cx="170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normalized pixel</a:t>
            </a:r>
          </a:p>
          <a:p>
            <a:pPr algn="ctr"/>
            <a:r>
              <a:rPr lang="hu-HU" i="1" dirty="0"/>
              <a:t>intensity values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9678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6982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439814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543610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3732622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3056982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3732622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57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698749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081581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185377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5374389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4698749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5374389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605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79504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962336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8066132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7255144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6579504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7255144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345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46597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429429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533225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3722237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3046597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3722237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5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00893-FAEB-481E-B332-11F67DBC85ED}"/>
              </a:ext>
            </a:extLst>
          </p:cNvPr>
          <p:cNvSpPr/>
          <p:nvPr/>
        </p:nvSpPr>
        <p:spPr>
          <a:xfrm>
            <a:off x="105134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83005-C564-467E-9197-FE5754328385}"/>
              </a:ext>
            </a:extLst>
          </p:cNvPr>
          <p:cNvSpPr/>
          <p:nvPr/>
        </p:nvSpPr>
        <p:spPr>
          <a:xfrm>
            <a:off x="155384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7A3E66-A427-4BD1-8D17-5BBA259BE123}"/>
              </a:ext>
            </a:extLst>
          </p:cNvPr>
          <p:cNvSpPr/>
          <p:nvPr/>
        </p:nvSpPr>
        <p:spPr>
          <a:xfrm>
            <a:off x="205635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127A4-7148-4183-AE83-42CD2AA59C5E}"/>
              </a:ext>
            </a:extLst>
          </p:cNvPr>
          <p:cNvSpPr/>
          <p:nvPr/>
        </p:nvSpPr>
        <p:spPr>
          <a:xfrm>
            <a:off x="105134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C60D53-E93F-43A8-AFC3-36D05848392D}"/>
              </a:ext>
            </a:extLst>
          </p:cNvPr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C8F50-AC84-42CE-9A78-A517CBB397EC}"/>
              </a:ext>
            </a:extLst>
          </p:cNvPr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56B80-71A0-46FF-AB69-98F9801DF118}"/>
              </a:ext>
            </a:extLst>
          </p:cNvPr>
          <p:cNvSpPr/>
          <p:nvPr/>
        </p:nvSpPr>
        <p:spPr>
          <a:xfrm>
            <a:off x="105134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AA54D2-2DBE-41C9-B14A-8617B234982C}"/>
              </a:ext>
            </a:extLst>
          </p:cNvPr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FE161-3BE1-46C4-8FF5-687B7FBA9509}"/>
              </a:ext>
            </a:extLst>
          </p:cNvPr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48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74031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123150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226946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541595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4740318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5415958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344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8943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972270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8076066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726507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6589438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7265078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65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CDD69-C049-44F0-9D61-AD7D0829D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3" y="1437494"/>
            <a:ext cx="949770" cy="629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F7512-9255-47FC-9A71-113AABD6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9" y="1734907"/>
            <a:ext cx="1213525" cy="807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15233-5868-4D55-9C7D-BA25344F0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8" y="2046913"/>
            <a:ext cx="1075721" cy="98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B6DAB4-D24F-4008-A53C-438CB6549016}"/>
              </a:ext>
            </a:extLst>
          </p:cNvPr>
          <p:cNvSpPr txBox="1"/>
          <p:nvPr/>
        </p:nvSpPr>
        <p:spPr>
          <a:xfrm>
            <a:off x="3291839" y="1534448"/>
            <a:ext cx="3229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have the input images </a:t>
            </a:r>
          </a:p>
          <a:p>
            <a:pPr algn="ctr"/>
            <a:r>
              <a:rPr lang="hu-HU" i="1" dirty="0"/>
              <a:t>and we need to preprocess them</a:t>
            </a:r>
          </a:p>
          <a:p>
            <a:pPr algn="ctr"/>
            <a:r>
              <a:rPr lang="hu-HU" i="1" dirty="0"/>
              <a:t> (resize operation)</a:t>
            </a:r>
          </a:p>
          <a:p>
            <a:pPr algn="ctr"/>
            <a:endParaRPr lang="hu-HU" i="1" dirty="0"/>
          </a:p>
          <a:p>
            <a:pPr algn="ctr"/>
            <a:r>
              <a:rPr lang="hu-HU" b="1" i="1" dirty="0"/>
              <a:t>64 x 128 pixels</a:t>
            </a:r>
            <a:endParaRPr lang="en-GB" b="1" i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7D760F-F754-4979-AB78-A1A44857BEC6}"/>
              </a:ext>
            </a:extLst>
          </p:cNvPr>
          <p:cNvCxnSpPr/>
          <p:nvPr/>
        </p:nvCxnSpPr>
        <p:spPr>
          <a:xfrm>
            <a:off x="6675120" y="2357120"/>
            <a:ext cx="75184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125929-DE30-49AE-A20B-5C2008AAD4B8}"/>
              </a:ext>
            </a:extLst>
          </p:cNvPr>
          <p:cNvSpPr txBox="1"/>
          <p:nvPr/>
        </p:nvSpPr>
        <p:spPr>
          <a:xfrm>
            <a:off x="7492715" y="2128520"/>
            <a:ext cx="4105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use </a:t>
            </a:r>
            <a:r>
              <a:rPr lang="hu-HU" b="1" i="1" dirty="0"/>
              <a:t>8x8</a:t>
            </a:r>
            <a:r>
              <a:rPr lang="hu-HU" i="1" dirty="0"/>
              <a:t> patches</a:t>
            </a:r>
          </a:p>
          <a:p>
            <a:pPr algn="ctr"/>
            <a:r>
              <a:rPr lang="hu-HU" i="1" dirty="0"/>
              <a:t>and calculate the gradients,</a:t>
            </a:r>
          </a:p>
          <a:p>
            <a:pPr algn="ctr"/>
            <a:r>
              <a:rPr lang="hu-HU" i="1" dirty="0"/>
              <a:t>magnitude and histograms for the images</a:t>
            </a:r>
          </a:p>
          <a:p>
            <a:pPr algn="ctr"/>
            <a:endParaRPr lang="hu-HU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E9A251-0EE6-499C-8899-548CEEA02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3" y="1216178"/>
            <a:ext cx="2987402" cy="7693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659B85-57DD-4DF1-B48F-7929681164D7}"/>
              </a:ext>
            </a:extLst>
          </p:cNvPr>
          <p:cNvCxnSpPr>
            <a:cxnSpLocks/>
          </p:cNvCxnSpPr>
          <p:nvPr/>
        </p:nvCxnSpPr>
        <p:spPr>
          <a:xfrm>
            <a:off x="9448800" y="3352800"/>
            <a:ext cx="0" cy="7518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29B76F-B5E2-4ACC-8FAD-797F7FCB6FB0}"/>
              </a:ext>
            </a:extLst>
          </p:cNvPr>
          <p:cNvSpPr txBox="1"/>
          <p:nvPr/>
        </p:nvSpPr>
        <p:spPr>
          <a:xfrm>
            <a:off x="8184795" y="4441493"/>
            <a:ext cx="2721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combine </a:t>
            </a:r>
            <a:r>
              <a:rPr lang="hu-HU" b="1" i="1" dirty="0"/>
              <a:t>4 </a:t>
            </a:r>
            <a:r>
              <a:rPr lang="hu-HU" i="1" dirty="0"/>
              <a:t>patches </a:t>
            </a:r>
          </a:p>
          <a:p>
            <a:pPr algn="ctr"/>
            <a:r>
              <a:rPr lang="hu-HU" i="1" dirty="0"/>
              <a:t>(</a:t>
            </a:r>
            <a:r>
              <a:rPr lang="hu-HU" b="1" i="1" dirty="0"/>
              <a:t>16x16</a:t>
            </a:r>
            <a:r>
              <a:rPr lang="hu-HU" i="1" dirty="0"/>
              <a:t> pixels)</a:t>
            </a:r>
          </a:p>
          <a:p>
            <a:pPr algn="ctr"/>
            <a:r>
              <a:rPr lang="hu-HU" i="1" dirty="0"/>
              <a:t>and apply </a:t>
            </a:r>
            <a:r>
              <a:rPr lang="hu-HU" b="1" i="1" dirty="0"/>
              <a:t>L2</a:t>
            </a:r>
            <a:r>
              <a:rPr lang="hu-HU" i="1" dirty="0"/>
              <a:t> normalization</a:t>
            </a:r>
          </a:p>
          <a:p>
            <a:pPr algn="ctr"/>
            <a:endParaRPr lang="hu-HU" i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58C938-3545-4915-9395-742051038EFE}"/>
              </a:ext>
            </a:extLst>
          </p:cNvPr>
          <p:cNvCxnSpPr>
            <a:cxnSpLocks/>
          </p:cNvCxnSpPr>
          <p:nvPr/>
        </p:nvCxnSpPr>
        <p:spPr>
          <a:xfrm flipH="1">
            <a:off x="6914582" y="4917440"/>
            <a:ext cx="80123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CCEDF66-306A-4022-91D3-DBEB672ACF6E}"/>
              </a:ext>
            </a:extLst>
          </p:cNvPr>
          <p:cNvSpPr txBox="1"/>
          <p:nvPr/>
        </p:nvSpPr>
        <p:spPr>
          <a:xfrm>
            <a:off x="3717877" y="4461813"/>
            <a:ext cx="2926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concatenated</a:t>
            </a:r>
          </a:p>
          <a:p>
            <a:pPr algn="ctr"/>
            <a:r>
              <a:rPr lang="hu-HU" i="1" dirty="0"/>
              <a:t> normalized histogram values</a:t>
            </a:r>
          </a:p>
          <a:p>
            <a:pPr algn="ctr"/>
            <a:r>
              <a:rPr lang="hu-HU" i="1" dirty="0"/>
              <a:t>are the input </a:t>
            </a:r>
            <a:r>
              <a:rPr lang="hu-HU" b="1" i="1" dirty="0"/>
              <a:t>features</a:t>
            </a:r>
          </a:p>
          <a:p>
            <a:pPr algn="ctr"/>
            <a:endParaRPr lang="hu-HU" b="1" i="1" dirty="0"/>
          </a:p>
          <a:p>
            <a:pPr algn="ctr"/>
            <a:r>
              <a:rPr lang="hu-HU" b="1" i="1" dirty="0">
                <a:solidFill>
                  <a:srgbClr val="FF7C80"/>
                </a:solidFill>
              </a:rPr>
              <a:t>+ we need non-face images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8C8A49-6B62-4846-839B-5D5C1A7A61DA}"/>
              </a:ext>
            </a:extLst>
          </p:cNvPr>
          <p:cNvCxnSpPr>
            <a:cxnSpLocks/>
          </p:cNvCxnSpPr>
          <p:nvPr/>
        </p:nvCxnSpPr>
        <p:spPr>
          <a:xfrm flipH="1">
            <a:off x="2704596" y="4927600"/>
            <a:ext cx="80123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73CB5-604D-422D-9DFC-0E616E1545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1" y="4724727"/>
            <a:ext cx="1598899" cy="130291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FFF1452-BE99-4881-B481-883992191CC0}"/>
              </a:ext>
            </a:extLst>
          </p:cNvPr>
          <p:cNvSpPr txBox="1"/>
          <p:nvPr/>
        </p:nvSpPr>
        <p:spPr>
          <a:xfrm>
            <a:off x="744716" y="398305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</p:spTree>
    <p:extLst>
      <p:ext uri="{BB962C8B-B14F-4D97-AF65-F5344CB8AC3E}">
        <p14:creationId xmlns:p14="http://schemas.microsoft.com/office/powerpoint/2010/main" val="32595651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6189-DC49-44D0-903D-32423734B0C8}"/>
              </a:ext>
            </a:extLst>
          </p:cNvPr>
          <p:cNvSpPr txBox="1"/>
          <p:nvPr/>
        </p:nvSpPr>
        <p:spPr>
          <a:xfrm>
            <a:off x="1584960" y="1223963"/>
            <a:ext cx="1015457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Convolutional neural networks </a:t>
            </a:r>
            <a:r>
              <a:rPr lang="hu-HU" dirty="0"/>
              <a:t>have been around since the </a:t>
            </a:r>
            <a:r>
              <a:rPr lang="hu-HU" b="1" dirty="0"/>
              <a:t>1990s</a:t>
            </a:r>
          </a:p>
          <a:p>
            <a:r>
              <a:rPr lang="hu-HU" dirty="0"/>
              <a:t>	but the processing power of computers were not good ...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with the advent of </a:t>
            </a:r>
            <a:r>
              <a:rPr lang="hu-HU" b="1" dirty="0">
                <a:sym typeface="Wingdings" panose="05000000000000000000" pitchFamily="2" charset="2"/>
              </a:rPr>
              <a:t>GPU</a:t>
            </a:r>
            <a:r>
              <a:rPr lang="hu-HU" dirty="0">
                <a:sym typeface="Wingdings" panose="05000000000000000000" pitchFamily="2" charset="2"/>
              </a:rPr>
              <a:t>s (after</a:t>
            </a:r>
            <a:r>
              <a:rPr lang="hu-HU" b="1" dirty="0">
                <a:sym typeface="Wingdings" panose="05000000000000000000" pitchFamily="2" charset="2"/>
              </a:rPr>
              <a:t> 2012</a:t>
            </a:r>
            <a:r>
              <a:rPr lang="hu-HU" dirty="0">
                <a:sym typeface="Wingdings" panose="05000000000000000000" pitchFamily="2" charset="2"/>
              </a:rPr>
              <a:t>) and with huge</a:t>
            </a:r>
          </a:p>
          <a:p>
            <a:r>
              <a:rPr lang="hu-HU" dirty="0">
                <a:sym typeface="Wingdings" panose="05000000000000000000" pitchFamily="2" charset="2"/>
              </a:rPr>
              <a:t>			datasets available: </a:t>
            </a:r>
            <a:r>
              <a:rPr lang="hu-HU" b="1" dirty="0">
                <a:sym typeface="Wingdings" panose="05000000000000000000" pitchFamily="2" charset="2"/>
              </a:rPr>
              <a:t>CNN</a:t>
            </a:r>
            <a:r>
              <a:rPr lang="hu-HU" dirty="0">
                <a:sym typeface="Wingdings" panose="05000000000000000000" pitchFamily="2" charset="2"/>
              </a:rPr>
              <a:t>s became the standard approach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it is possible to detect objects + the locations of these objects </a:t>
            </a:r>
          </a:p>
          <a:p>
            <a:r>
              <a:rPr lang="hu-HU" dirty="0">
                <a:sym typeface="Wingdings" panose="05000000000000000000" pitchFamily="2" charset="2"/>
              </a:rPr>
              <a:t>			(finding the given bounding boxes)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</a:t>
            </a:r>
            <a:r>
              <a:rPr lang="hu-HU" b="1" u="sng" dirty="0">
                <a:sym typeface="Wingdings" panose="05000000000000000000" pitchFamily="2" charset="2"/>
              </a:rPr>
              <a:t>concept</a:t>
            </a:r>
            <a:r>
              <a:rPr lang="hu-HU" dirty="0">
                <a:sym typeface="Wingdings" panose="05000000000000000000" pitchFamily="2" charset="2"/>
              </a:rPr>
              <a:t>: we use a sliding-window as usual and we feed the small</a:t>
            </a:r>
          </a:p>
          <a:p>
            <a:r>
              <a:rPr lang="hu-HU" dirty="0">
                <a:sym typeface="Wingdings" panose="05000000000000000000" pitchFamily="2" charset="2"/>
              </a:rPr>
              <a:t>				regions of the original image into a </a:t>
            </a:r>
            <a:r>
              <a:rPr lang="hu-HU" b="1" dirty="0">
                <a:sym typeface="Wingdings" panose="05000000000000000000" pitchFamily="2" charset="2"/>
              </a:rPr>
              <a:t>CNN</a:t>
            </a:r>
          </a:p>
          <a:p>
            <a:endParaRPr lang="hu-HU" b="1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	</a:t>
            </a:r>
            <a:r>
              <a:rPr lang="hu-HU" dirty="0">
                <a:sym typeface="Wingdings" panose="05000000000000000000" pitchFamily="2" charset="2"/>
              </a:rPr>
              <a:t>At each step we get a prediction of what sort of object is present on the image region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		</a:t>
            </a:r>
            <a:r>
              <a:rPr lang="hu-HU" sz="2000" b="1" dirty="0">
                <a:solidFill>
                  <a:srgbClr val="FF7C80"/>
                </a:solidFill>
                <a:sym typeface="Wingdings" panose="05000000000000000000" pitchFamily="2" charset="2"/>
              </a:rPr>
              <a:t>THESE APPROACHES ARE VERY SLOW !!!</a:t>
            </a:r>
            <a:endParaRPr lang="hu-HU" b="1" dirty="0">
              <a:solidFill>
                <a:srgbClr val="FF7C80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8D98E-9D3E-4000-BA7D-DAF6115CABE7}"/>
              </a:ext>
            </a:extLst>
          </p:cNvPr>
          <p:cNvSpPr txBox="1"/>
          <p:nvPr/>
        </p:nvSpPr>
        <p:spPr>
          <a:xfrm>
            <a:off x="6278972" y="5634037"/>
            <a:ext cx="44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what is the optimal size of the sliding window </a:t>
            </a:r>
          </a:p>
          <a:p>
            <a:r>
              <a:rPr lang="hu-HU" i="1" dirty="0"/>
              <a:t>	+ different aspect ratios?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40267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4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25848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67564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5836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3499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8884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7916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23384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15073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71136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614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9BD2-9213-4DD6-95C5-9B1ACF5920D5}"/>
              </a:ext>
            </a:extLst>
          </p:cNvPr>
          <p:cNvSpPr/>
          <p:nvPr/>
        </p:nvSpPr>
        <p:spPr>
          <a:xfrm>
            <a:off x="155384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62B41-EFB4-4E7E-8CE2-C7BD243B4C4D}"/>
              </a:ext>
            </a:extLst>
          </p:cNvPr>
          <p:cNvSpPr/>
          <p:nvPr/>
        </p:nvSpPr>
        <p:spPr>
          <a:xfrm>
            <a:off x="205635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EA6A5-0770-4794-948E-40798B7CB19C}"/>
              </a:ext>
            </a:extLst>
          </p:cNvPr>
          <p:cNvSpPr/>
          <p:nvPr/>
        </p:nvSpPr>
        <p:spPr>
          <a:xfrm>
            <a:off x="255885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981BD-DCD5-495C-9EFA-6CD86AD692AE}"/>
              </a:ext>
            </a:extLst>
          </p:cNvPr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132C9-C0AD-47D3-84F2-24D9E4B1CFBD}"/>
              </a:ext>
            </a:extLst>
          </p:cNvPr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8D2AE-B464-4E2A-9D46-149249850BF0}"/>
              </a:ext>
            </a:extLst>
          </p:cNvPr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FAB40-98C6-48CE-A0EF-F6516CD20F10}"/>
              </a:ext>
            </a:extLst>
          </p:cNvPr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F0F9B8-40DB-4D15-862C-2C720B1FED50}"/>
              </a:ext>
            </a:extLst>
          </p:cNvPr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6C0C1-AA07-47F2-9E89-66F6EF62A21C}"/>
              </a:ext>
            </a:extLst>
          </p:cNvPr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068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17872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7619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16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1968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25704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64735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582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73355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95808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9609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36448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3737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74040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90846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01472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8362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0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02839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0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2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37E30-CF0A-4D36-8252-EAD09D9CF6E6}"/>
              </a:ext>
            </a:extLst>
          </p:cNvPr>
          <p:cNvSpPr/>
          <p:nvPr/>
        </p:nvSpPr>
        <p:spPr>
          <a:xfrm>
            <a:off x="2054257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B6609-2625-4112-AC53-40ED7F1DD880}"/>
              </a:ext>
            </a:extLst>
          </p:cNvPr>
          <p:cNvSpPr/>
          <p:nvPr/>
        </p:nvSpPr>
        <p:spPr>
          <a:xfrm>
            <a:off x="2556762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52BE0-2CDD-478F-891D-1230ABCDDD87}"/>
              </a:ext>
            </a:extLst>
          </p:cNvPr>
          <p:cNvSpPr/>
          <p:nvPr/>
        </p:nvSpPr>
        <p:spPr>
          <a:xfrm>
            <a:off x="3059267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F7986-192E-4957-83BB-6F136DE3F1A2}"/>
              </a:ext>
            </a:extLst>
          </p:cNvPr>
          <p:cNvSpPr/>
          <p:nvPr/>
        </p:nvSpPr>
        <p:spPr>
          <a:xfrm>
            <a:off x="2054257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E6FF0-0230-439A-B3C2-FB10FAB3A357}"/>
              </a:ext>
            </a:extLst>
          </p:cNvPr>
          <p:cNvSpPr/>
          <p:nvPr/>
        </p:nvSpPr>
        <p:spPr>
          <a:xfrm>
            <a:off x="2556762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5976EA-8646-49A0-90DA-6797CA0E49C0}"/>
              </a:ext>
            </a:extLst>
          </p:cNvPr>
          <p:cNvSpPr/>
          <p:nvPr/>
        </p:nvSpPr>
        <p:spPr>
          <a:xfrm>
            <a:off x="3059267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73D59-7754-4120-A49A-D28E02BAFF05}"/>
              </a:ext>
            </a:extLst>
          </p:cNvPr>
          <p:cNvSpPr/>
          <p:nvPr/>
        </p:nvSpPr>
        <p:spPr>
          <a:xfrm>
            <a:off x="2054257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26F14-9B20-4286-B35E-6AE61734A088}"/>
              </a:ext>
            </a:extLst>
          </p:cNvPr>
          <p:cNvSpPr/>
          <p:nvPr/>
        </p:nvSpPr>
        <p:spPr>
          <a:xfrm>
            <a:off x="2556762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ECE3E3-7053-49BB-8832-1A722998DBA2}"/>
              </a:ext>
            </a:extLst>
          </p:cNvPr>
          <p:cNvSpPr/>
          <p:nvPr/>
        </p:nvSpPr>
        <p:spPr>
          <a:xfrm>
            <a:off x="3059267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67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344161" y="1717040"/>
            <a:ext cx="1280160" cy="38912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630E9-7F40-4607-8439-467CA5F5F0CA}"/>
              </a:ext>
            </a:extLst>
          </p:cNvPr>
          <p:cNvSpPr txBox="1"/>
          <p:nvPr/>
        </p:nvSpPr>
        <p:spPr>
          <a:xfrm>
            <a:off x="5242561" y="1357551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person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0B4DD-2344-4C63-8603-EA8FB0C0F8DD}"/>
              </a:ext>
            </a:extLst>
          </p:cNvPr>
          <p:cNvSpPr/>
          <p:nvPr/>
        </p:nvSpPr>
        <p:spPr>
          <a:xfrm>
            <a:off x="6212840" y="2357120"/>
            <a:ext cx="1010920" cy="762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DBE5B-A2D5-4176-8BDA-572B8C61CAB6}"/>
              </a:ext>
            </a:extLst>
          </p:cNvPr>
          <p:cNvSpPr txBox="1"/>
          <p:nvPr/>
        </p:nvSpPr>
        <p:spPr>
          <a:xfrm>
            <a:off x="6139095" y="2018268"/>
            <a:ext cx="47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002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455420" y="1091089"/>
            <a:ext cx="955979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It t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ake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an input image and produce a set of</a:t>
            </a:r>
            <a:r>
              <a:rPr lang="en-GB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bounding boxes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as output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</a:rPr>
              <a:t>	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where the each bounding box contains an object and also the category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it is used for 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object detection</a:t>
            </a:r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cars, pedestrians, people etc.</a:t>
            </a: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the main problem with standard CNNs is that we have to consider </a:t>
            </a: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several regions of the image (that contains no objects at all)</a:t>
            </a:r>
          </a:p>
          <a:p>
            <a:endParaRPr lang="hu-HU" i="0" dirty="0">
              <a:solidFill>
                <a:srgbClr val="202122"/>
              </a:solidFill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R-CNNs CAN EFFECTIVELY REDUCE THE NUMBER OF ITERATIONS </a:t>
            </a:r>
          </a:p>
          <a:p>
            <a:endParaRPr lang="hu-HU" sz="2000" b="1" i="0" dirty="0">
              <a:solidFill>
                <a:srgbClr val="00B050"/>
              </a:solidFill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is an additional approach we have to use and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is 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selective search</a:t>
            </a:r>
          </a:p>
          <a:p>
            <a:endParaRPr lang="hu-HU" b="1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This selective search algorithm generates the so-called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region proposals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These regions are fed into a stan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dard convolutional neural network ...</a:t>
            </a:r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2862B-7CF6-41B5-A1CC-31F7BEEA1056}"/>
              </a:ext>
            </a:extLst>
          </p:cNvPr>
          <p:cNvSpPr txBox="1"/>
          <p:nvPr/>
        </p:nvSpPr>
        <p:spPr>
          <a:xfrm>
            <a:off x="239831" y="3820160"/>
            <a:ext cx="2431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selective search </a:t>
            </a:r>
          </a:p>
          <a:p>
            <a:pPr algn="ctr"/>
            <a:r>
              <a:rPr lang="hu-HU" i="1" dirty="0"/>
              <a:t>generates the </a:t>
            </a:r>
            <a:r>
              <a:rPr lang="en-US" i="1" dirty="0"/>
              <a:t>p</a:t>
            </a:r>
            <a:r>
              <a:rPr lang="hu-HU" i="1" dirty="0"/>
              <a:t>roposals</a:t>
            </a:r>
          </a:p>
          <a:p>
            <a:pPr algn="ctr"/>
            <a:r>
              <a:rPr lang="hu-HU" i="1" dirty="0"/>
              <a:t> for bounding boxes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16876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455420" y="1091089"/>
            <a:ext cx="100832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</a:rPr>
              <a:t>SELECTIVE SEARCH:</a:t>
            </a:r>
          </a:p>
          <a:p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 selective search algorithm generates the </a:t>
            </a:r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proposals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for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bounding boxes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(around the detected objects)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„Region proposals are just regions of the original image that we think</a:t>
            </a: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 			can potentially contain objects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we are looking for”</a:t>
            </a:r>
          </a:p>
          <a:p>
            <a:endParaRPr lang="hu-HU" i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    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These algorithms uses </a:t>
            </a:r>
            <a:r>
              <a:rPr lang="hu-HU" b="1" u="sng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segementation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so the algorithms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group adjacent regions that are similar to each other</a:t>
            </a:r>
          </a:p>
          <a:p>
            <a:endParaRPr lang="hu-HU" i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so we group pixels into a smaller number of segments</a:t>
            </a:r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	     </a:t>
            </a:r>
            <a:r>
              <a:rPr lang="hu-HU" b="1" i="1" dirty="0">
                <a:solidFill>
                  <a:srgbClr val="0070C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selective search </a:t>
            </a:r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uses a graph based approach the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so-called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Felzenszwalb-Huttenlocher algorithm</a:t>
            </a:r>
            <a:endParaRPr lang="hu-HU" b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B2D71-DB0E-4FB9-8C2D-5715B1FF4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321385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5BC9C9-45C6-4C64-9C3C-6E40639B68FA}"/>
              </a:ext>
            </a:extLst>
          </p:cNvPr>
          <p:cNvSpPr/>
          <p:nvPr/>
        </p:nvSpPr>
        <p:spPr>
          <a:xfrm>
            <a:off x="2399317" y="348340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B6336-36F7-4CA5-98BD-D3C00152ECF5}"/>
              </a:ext>
            </a:extLst>
          </p:cNvPr>
          <p:cNvSpPr/>
          <p:nvPr/>
        </p:nvSpPr>
        <p:spPr>
          <a:xfrm>
            <a:off x="1943502" y="352044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0FC86A-FB08-453E-8675-BA3E4C7CDA1F}"/>
              </a:ext>
            </a:extLst>
          </p:cNvPr>
          <p:cNvSpPr/>
          <p:nvPr/>
        </p:nvSpPr>
        <p:spPr>
          <a:xfrm>
            <a:off x="1933937" y="437685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06BD3D-466E-4580-BC71-3ED3728E17E3}"/>
              </a:ext>
            </a:extLst>
          </p:cNvPr>
          <p:cNvSpPr/>
          <p:nvPr/>
        </p:nvSpPr>
        <p:spPr>
          <a:xfrm>
            <a:off x="2256115" y="472440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09BD-FB5D-4BF2-B353-A4FEA4F3F3DB}"/>
              </a:ext>
            </a:extLst>
          </p:cNvPr>
          <p:cNvSpPr/>
          <p:nvPr/>
        </p:nvSpPr>
        <p:spPr>
          <a:xfrm>
            <a:off x="3318995" y="361775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C96E82-3929-4A0F-B8D2-3966E0C99A58}"/>
              </a:ext>
            </a:extLst>
          </p:cNvPr>
          <p:cNvSpPr/>
          <p:nvPr/>
        </p:nvSpPr>
        <p:spPr>
          <a:xfrm>
            <a:off x="2956669" y="390558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5631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1011366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</a:rPr>
              <a:t>SELECTIVE SEARCH:</a:t>
            </a:r>
          </a:p>
          <a:p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selective search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algorithm uses the result 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Felzenszwalb-Huttenlocher</a:t>
            </a: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transform on the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actual image</a:t>
            </a: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initial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proposed regions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are the segmented parts after the transformation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algorithm keeps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grouping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(merging)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segments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based on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similarity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(color, texture, size and shape similarities)  final similarity is the linear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combinations of these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similiarities</a:t>
            </a: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At each iteration: larger and larger regions are added to the proposed regions</a:t>
            </a:r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F78DB-FEA6-4862-A895-93C21C7C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18" y="2242127"/>
            <a:ext cx="5546712" cy="19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9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81" y="3534507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8964156" y="279283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/>
          <p:nvPr/>
        </p:nvCxnSpPr>
        <p:spPr>
          <a:xfrm>
            <a:off x="7821972" y="3540699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6369DA8-C49A-4CD4-AB40-6847C8C40D17}"/>
              </a:ext>
            </a:extLst>
          </p:cNvPr>
          <p:cNvSpPr/>
          <p:nvPr/>
        </p:nvSpPr>
        <p:spPr>
          <a:xfrm rot="2755076">
            <a:off x="7309349" y="4647828"/>
            <a:ext cx="259073" cy="15237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B151B9-0D31-4B9A-A475-A97B331299D2}"/>
              </a:ext>
            </a:extLst>
          </p:cNvPr>
          <p:cNvSpPr txBox="1"/>
          <p:nvPr/>
        </p:nvSpPr>
        <p:spPr>
          <a:xfrm>
            <a:off x="7797821" y="5295430"/>
            <a:ext cx="319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AlexNet</a:t>
            </a:r>
            <a:r>
              <a:rPr lang="hu-HU" i="1" dirty="0"/>
              <a:t> has already been trined</a:t>
            </a:r>
          </a:p>
          <a:p>
            <a:pPr algn="ctr"/>
            <a:r>
              <a:rPr lang="hu-HU" i="1" dirty="0"/>
              <a:t>on different objects</a:t>
            </a:r>
          </a:p>
          <a:p>
            <a:pPr algn="ctr"/>
            <a:r>
              <a:rPr lang="hu-HU" i="1" dirty="0"/>
              <a:t>(cars, pedestrians, etc.)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081152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81" y="3534507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8964156" y="279283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/>
          <p:nvPr/>
        </p:nvCxnSpPr>
        <p:spPr>
          <a:xfrm>
            <a:off x="7821972" y="3540699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6369DA8-C49A-4CD4-AB40-6847C8C40D17}"/>
              </a:ext>
            </a:extLst>
          </p:cNvPr>
          <p:cNvSpPr/>
          <p:nvPr/>
        </p:nvSpPr>
        <p:spPr>
          <a:xfrm rot="2755076">
            <a:off x="7309349" y="4647828"/>
            <a:ext cx="259073" cy="15237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B151B9-0D31-4B9A-A475-A97B331299D2}"/>
              </a:ext>
            </a:extLst>
          </p:cNvPr>
          <p:cNvSpPr txBox="1"/>
          <p:nvPr/>
        </p:nvSpPr>
        <p:spPr>
          <a:xfrm>
            <a:off x="7797821" y="5295430"/>
            <a:ext cx="319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AlexNet</a:t>
            </a:r>
            <a:r>
              <a:rPr lang="hu-HU" i="1" dirty="0"/>
              <a:t> has already been trined</a:t>
            </a:r>
          </a:p>
          <a:p>
            <a:pPr algn="ctr"/>
            <a:r>
              <a:rPr lang="hu-HU" i="1" dirty="0"/>
              <a:t>on different objects</a:t>
            </a:r>
          </a:p>
          <a:p>
            <a:pPr algn="ctr"/>
            <a:r>
              <a:rPr lang="hu-HU" i="1" dirty="0"/>
              <a:t>(cars, pedestrians, etc.)</a:t>
            </a:r>
            <a:endParaRPr lang="en-GB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3F57F-EB31-40CB-9D35-AC24409C3767}"/>
              </a:ext>
            </a:extLst>
          </p:cNvPr>
          <p:cNvSpPr txBox="1"/>
          <p:nvPr/>
        </p:nvSpPr>
        <p:spPr>
          <a:xfrm>
            <a:off x="5864860" y="2056977"/>
            <a:ext cx="475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7C80"/>
                </a:solidFill>
              </a:rPr>
              <a:t>SLOW: CAN NOT BE USED IN REAL- TIME !!!</a:t>
            </a:r>
            <a:endParaRPr lang="en-GB" sz="2000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78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57" y="2379865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9164832" y="1638195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>
            <a:cxnSpLocks/>
          </p:cNvCxnSpPr>
          <p:nvPr/>
        </p:nvCxnSpPr>
        <p:spPr>
          <a:xfrm flipV="1">
            <a:off x="7821972" y="3058160"/>
            <a:ext cx="742908" cy="48253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D7288C-D837-42B1-AD0B-F3601E27A172}"/>
              </a:ext>
            </a:extLst>
          </p:cNvPr>
          <p:cNvCxnSpPr>
            <a:cxnSpLocks/>
          </p:cNvCxnSpPr>
          <p:nvPr/>
        </p:nvCxnSpPr>
        <p:spPr>
          <a:xfrm>
            <a:off x="7842819" y="3766791"/>
            <a:ext cx="722061" cy="5051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761429-BECE-44DD-83D7-3B3419E8FCB7}"/>
              </a:ext>
            </a:extLst>
          </p:cNvPr>
          <p:cNvSpPr txBox="1"/>
          <p:nvPr/>
        </p:nvSpPr>
        <p:spPr>
          <a:xfrm>
            <a:off x="8704517" y="4460577"/>
            <a:ext cx="2417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linear regression</a:t>
            </a:r>
            <a:r>
              <a:rPr lang="hu-HU" i="1" dirty="0"/>
              <a:t> model</a:t>
            </a:r>
          </a:p>
          <a:p>
            <a:pPr algn="ctr"/>
            <a:r>
              <a:rPr lang="hu-HU" i="1" dirty="0"/>
              <a:t>for the </a:t>
            </a:r>
            <a:r>
              <a:rPr lang="hu-HU" b="1" i="1" dirty="0"/>
              <a:t>bounding boxes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92962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38689"/>
            <a:ext cx="832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As for the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bounding boxes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are concerned: we need a linear regression trained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model to make sure the boxes will be in the right positions ...</a:t>
            </a:r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FE3F7-9708-4329-9CAC-BE3FC2A4F9E1}"/>
              </a:ext>
            </a:extLst>
          </p:cNvPr>
          <p:cNvSpPr txBox="1"/>
          <p:nvPr/>
        </p:nvSpPr>
        <p:spPr>
          <a:xfrm>
            <a:off x="1403061" y="1781683"/>
            <a:ext cx="98733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at the end of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let’s use 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 </a:t>
            </a:r>
            <a:r>
              <a:rPr lang="en-GB" b="1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fully-connected layer with four neurons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corresponding</a:t>
            </a:r>
            <a:endParaRPr lang="hu-HU" b="1" i="0" dirty="0">
              <a:solidFill>
                <a:srgbClr val="0070C0"/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1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 to the top-left and bottom-right (x, y)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coordinates</a:t>
            </a:r>
            <a:r>
              <a:rPr lang="hu-HU" b="1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 of the b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</a:rPr>
              <a:t>ounding box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let’s use sigmoid activation functions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MSE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mean-squared error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loss function (as usual when dealing with regression)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E5147F-BBF2-426C-AC26-AF6938C7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6" y="3602381"/>
            <a:ext cx="4212227" cy="26639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6B0D3DC-8992-46A0-903F-E11928747963}"/>
              </a:ext>
            </a:extLst>
          </p:cNvPr>
          <p:cNvSpPr/>
          <p:nvPr/>
        </p:nvSpPr>
        <p:spPr>
          <a:xfrm>
            <a:off x="7026122" y="3761342"/>
            <a:ext cx="862166" cy="10322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ADABC6-E9FE-452B-B134-B1E4CFD7CD41}"/>
              </a:ext>
            </a:extLst>
          </p:cNvPr>
          <p:cNvSpPr/>
          <p:nvPr/>
        </p:nvSpPr>
        <p:spPr>
          <a:xfrm>
            <a:off x="5909887" y="4303739"/>
            <a:ext cx="1722000" cy="97975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EDABD-94E8-47FE-9B12-A9FF0B1179E0}"/>
              </a:ext>
            </a:extLst>
          </p:cNvPr>
          <p:cNvSpPr txBox="1"/>
          <p:nvPr/>
        </p:nvSpPr>
        <p:spPr>
          <a:xfrm>
            <a:off x="5842660" y="5435333"/>
            <a:ext cx="2366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the valid bounding box we</a:t>
            </a:r>
          </a:p>
          <a:p>
            <a:pPr algn="ctr"/>
            <a:r>
              <a:rPr lang="hu-HU" sz="1600" i="1" dirty="0"/>
              <a:t>know from the dataset </a:t>
            </a:r>
          </a:p>
          <a:p>
            <a:pPr algn="ctr"/>
            <a:r>
              <a:rPr lang="hu-HU" sz="1600" i="1" dirty="0"/>
              <a:t>+ the prediction</a:t>
            </a:r>
          </a:p>
          <a:p>
            <a:pPr algn="ctr"/>
            <a:r>
              <a:rPr lang="hu-HU" sz="1600" i="1" dirty="0"/>
              <a:t>(</a:t>
            </a:r>
            <a:r>
              <a:rPr lang="hu-HU" sz="1600" b="1" i="1" dirty="0"/>
              <a:t>large error</a:t>
            </a:r>
            <a:r>
              <a:rPr lang="hu-HU" sz="1600" i="1" dirty="0"/>
              <a:t>)</a:t>
            </a:r>
            <a:endParaRPr lang="en-GB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8AB1A-B7AB-492A-AD32-041E092AA9FC}"/>
              </a:ext>
            </a:extLst>
          </p:cNvPr>
          <p:cNvSpPr/>
          <p:nvPr/>
        </p:nvSpPr>
        <p:spPr>
          <a:xfrm>
            <a:off x="9916132" y="3761342"/>
            <a:ext cx="862166" cy="10322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3E914F-EC4C-4E46-B868-D3C3412C23D8}"/>
              </a:ext>
            </a:extLst>
          </p:cNvPr>
          <p:cNvSpPr/>
          <p:nvPr/>
        </p:nvSpPr>
        <p:spPr>
          <a:xfrm>
            <a:off x="9744980" y="3879898"/>
            <a:ext cx="948738" cy="9137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5293CE-2152-45D4-9344-507EE09A53B6}"/>
              </a:ext>
            </a:extLst>
          </p:cNvPr>
          <p:cNvSpPr txBox="1"/>
          <p:nvPr/>
        </p:nvSpPr>
        <p:spPr>
          <a:xfrm>
            <a:off x="9163753" y="5435333"/>
            <a:ext cx="2366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the valid bounding box we</a:t>
            </a:r>
          </a:p>
          <a:p>
            <a:pPr algn="ctr"/>
            <a:r>
              <a:rPr lang="hu-HU" sz="1600" i="1" dirty="0"/>
              <a:t>know from the dataset </a:t>
            </a:r>
          </a:p>
          <a:p>
            <a:pPr algn="ctr"/>
            <a:r>
              <a:rPr lang="hu-HU" sz="1600" i="1" dirty="0"/>
              <a:t>+ the prediction</a:t>
            </a:r>
          </a:p>
          <a:p>
            <a:pPr algn="ctr"/>
            <a:r>
              <a:rPr lang="hu-HU" sz="1600" i="1" dirty="0"/>
              <a:t>(</a:t>
            </a:r>
            <a:r>
              <a:rPr lang="hu-HU" sz="1600" b="1" i="1" dirty="0"/>
              <a:t>small error</a:t>
            </a:r>
            <a:r>
              <a:rPr lang="hu-HU" sz="1600" i="1" dirty="0"/>
              <a:t>)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4554622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Fast Region Based Convolutional Neural Nets (Fast R-CNNs)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655852" y="1045254"/>
            <a:ext cx="1137760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have been several improvements made to the region based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(R-CNN)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approach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fast R-CNN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architectue was first published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IT IS APPROXIMATELY 25x FASTER THAN THE ORIGINAL R-CNN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R-CNN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uses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selective search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and other pre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-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processing steps to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extract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 (and guess)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the potential bounding box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es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(these operations ae quite computationally expensive)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</a:t>
            </a:r>
            <a:r>
              <a:rPr lang="en-US" dirty="0">
                <a:latin typeface="Trebuchet MS" panose="020B0603020202020204" pitchFamily="34" charset="0"/>
                <a:sym typeface="Wingdings" panose="05000000000000000000" pitchFamily="2" charset="2"/>
              </a:rPr>
              <a:t>Fast-RCNN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relies heavily on 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ROI pooling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– that is very similar to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spatial pyramid pooling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(SPP)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I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’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s job is to </a:t>
            </a:r>
            <a:r>
              <a:rPr lang="en-GB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map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any size input down to a fixed size output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: hence the input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to the network could be of any scale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 (!!!)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+ this approach extracts the convolutional features of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original image just once</a:t>
            </a:r>
          </a:p>
        </p:txBody>
      </p:sp>
    </p:spTree>
    <p:extLst>
      <p:ext uri="{BB962C8B-B14F-4D97-AF65-F5344CB8AC3E}">
        <p14:creationId xmlns:p14="http://schemas.microsoft.com/office/powerpoint/2010/main" val="15925951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0957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have been several improvements made to the region based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(R-CNN)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approach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faster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R-CNN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architectue was first published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2016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IT IS APPROXIMATELY 250x FASTER THAN THE ORIGINAL R-CNN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finally </a:t>
            </a:r>
            <a:r>
              <a:rPr lang="hu-HU" dirty="0">
                <a:solidFill>
                  <a:srgbClr val="FF0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it is possible to get rid of selective search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can be done with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help of a neural networks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region proposal networks</a:t>
            </a:r>
            <a:r>
              <a:rPr lang="hu-HU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– RPNs)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Faster Region Based Convolutional Neural Nets </a:t>
            </a:r>
          </a:p>
        </p:txBody>
      </p:sp>
    </p:spTree>
    <p:extLst>
      <p:ext uri="{BB962C8B-B14F-4D97-AF65-F5344CB8AC3E}">
        <p14:creationId xmlns:p14="http://schemas.microsoft.com/office/powerpoint/2010/main" val="261780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420FCD-4F5F-434A-B6E3-D149C1CE805D}"/>
              </a:ext>
            </a:extLst>
          </p:cNvPr>
          <p:cNvSpPr/>
          <p:nvPr/>
        </p:nvSpPr>
        <p:spPr>
          <a:xfrm>
            <a:off x="2558855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93C01-92E7-4DDC-836C-29FD5072E5D2}"/>
              </a:ext>
            </a:extLst>
          </p:cNvPr>
          <p:cNvSpPr/>
          <p:nvPr/>
        </p:nvSpPr>
        <p:spPr>
          <a:xfrm>
            <a:off x="3061360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8812A6-83EB-4DF4-828A-62D73298FD5B}"/>
              </a:ext>
            </a:extLst>
          </p:cNvPr>
          <p:cNvSpPr/>
          <p:nvPr/>
        </p:nvSpPr>
        <p:spPr>
          <a:xfrm>
            <a:off x="3563865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41DA7F-253C-4FD3-B8F4-B9BB3CF4E563}"/>
              </a:ext>
            </a:extLst>
          </p:cNvPr>
          <p:cNvSpPr/>
          <p:nvPr/>
        </p:nvSpPr>
        <p:spPr>
          <a:xfrm>
            <a:off x="2558855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5B985E-2AF9-4518-9F90-0D3892F283C7}"/>
              </a:ext>
            </a:extLst>
          </p:cNvPr>
          <p:cNvSpPr/>
          <p:nvPr/>
        </p:nvSpPr>
        <p:spPr>
          <a:xfrm>
            <a:off x="3061360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4BB8F0-D0B9-4D27-A86D-AB437000A592}"/>
              </a:ext>
            </a:extLst>
          </p:cNvPr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F3CDC-98AC-40AF-A0F3-8CA597DA1EE5}"/>
              </a:ext>
            </a:extLst>
          </p:cNvPr>
          <p:cNvSpPr/>
          <p:nvPr/>
        </p:nvSpPr>
        <p:spPr>
          <a:xfrm>
            <a:off x="255885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D54FAB-2F09-46D5-B943-17033917A283}"/>
              </a:ext>
            </a:extLst>
          </p:cNvPr>
          <p:cNvSpPr/>
          <p:nvPr/>
        </p:nvSpPr>
        <p:spPr>
          <a:xfrm>
            <a:off x="306136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45D15C-3402-4EF9-9694-7B5E57C0A0D0}"/>
              </a:ext>
            </a:extLst>
          </p:cNvPr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725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7449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are several minor issues and problems with region based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(and its variants)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hu-HU" dirty="0">
                <a:solidFill>
                  <a:srgbClr val="0070C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very accurate but </a:t>
            </a:r>
            <a:r>
              <a:rPr lang="hu-HU" b="1" dirty="0">
                <a:solidFill>
                  <a:srgbClr val="0070C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not fast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can not be used in real-time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have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pre-train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several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components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 approach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(CNN, SVM, linear regression model for bounding boxes etc.)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YOLO ALGORITHM CAN DEAL WITH THESE ISSUES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was first published back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Joseph Redmon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Ross Girshick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etc.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there has been several improvements since then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</p:spTree>
    <p:extLst>
      <p:ext uri="{BB962C8B-B14F-4D97-AF65-F5344CB8AC3E}">
        <p14:creationId xmlns:p14="http://schemas.microsoft.com/office/powerpoint/2010/main" val="11095035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7449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are several minor issues and problems with region based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(and its variants)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very accurate but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not fast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can not be used in real-time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have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pre-train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several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components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 approach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(CNN, SVM, linear regression model for bounding boxes etc.)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YOLO ALGORITHM CAN DEAL WITH THESE ISSUES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was first published back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Joseph Redmon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Ross Girshick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etc.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there has been several improvements since then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</p:spTree>
    <p:extLst>
      <p:ext uri="{BB962C8B-B14F-4D97-AF65-F5344CB8AC3E}">
        <p14:creationId xmlns:p14="http://schemas.microsoft.com/office/powerpoint/2010/main" val="1017604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989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Region based convolutional neural networks are working fine but the problem is that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they are slow to run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each individual components must be trained separately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with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YOLO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can train the whole model with a </a:t>
            </a:r>
            <a:r>
              <a:rPr lang="hu-HU" b="1" i="1" dirty="0">
                <a:solidFill>
                  <a:srgbClr val="0070C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single neural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71A28-F5BD-48BA-AA2B-AF87BF45C5BC}"/>
              </a:ext>
            </a:extLst>
          </p:cNvPr>
          <p:cNvSpPr txBox="1"/>
          <p:nvPr/>
        </p:nvSpPr>
        <p:spPr>
          <a:xfrm>
            <a:off x="3456738" y="3145134"/>
            <a:ext cx="26681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object detection problem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/>
              <a:t>problem of classification</a:t>
            </a:r>
          </a:p>
          <a:p>
            <a:pPr algn="ctr"/>
            <a:r>
              <a:rPr lang="hu-HU" i="1" dirty="0"/>
              <a:t>and class probabilitites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/>
              <a:t>bounding box localizations</a:t>
            </a:r>
          </a:p>
          <a:p>
            <a:endParaRPr lang="hu-HU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F301CD5-5866-4900-A2BE-AECB3FDCE549}"/>
              </a:ext>
            </a:extLst>
          </p:cNvPr>
          <p:cNvSpPr/>
          <p:nvPr/>
        </p:nvSpPr>
        <p:spPr>
          <a:xfrm>
            <a:off x="6471141" y="2924071"/>
            <a:ext cx="492369" cy="2160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4ACA4-C87C-4BCB-8CED-E0F2B9B0C3B2}"/>
              </a:ext>
            </a:extLst>
          </p:cNvPr>
          <p:cNvSpPr txBox="1"/>
          <p:nvPr/>
        </p:nvSpPr>
        <p:spPr>
          <a:xfrm>
            <a:off x="7264957" y="3794165"/>
            <a:ext cx="346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SINGLE REGRESSION PROBLEM</a:t>
            </a:r>
            <a:endParaRPr lang="en-GB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085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989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Region based convolutional neural networks are working fine but the problem is that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they are slow to run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each individual components must be trained separately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with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YOLO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can train the whole model with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single neural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FEAC0-CF95-4634-9BB2-A604889C0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32" y="2703563"/>
            <a:ext cx="2086187" cy="312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EEA0D-776B-482E-A249-92A275A95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34" y="3607962"/>
            <a:ext cx="3381375" cy="13525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35906-DAB6-47F9-91E0-64664135DF80}"/>
              </a:ext>
            </a:extLst>
          </p:cNvPr>
          <p:cNvCxnSpPr/>
          <p:nvPr/>
        </p:nvCxnSpPr>
        <p:spPr>
          <a:xfrm>
            <a:off x="3454184" y="430158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61299A-3700-4CF0-ABED-037012766CA7}"/>
              </a:ext>
            </a:extLst>
          </p:cNvPr>
          <p:cNvCxnSpPr/>
          <p:nvPr/>
        </p:nvCxnSpPr>
        <p:spPr>
          <a:xfrm>
            <a:off x="7731544" y="4229288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E27796F-BA3C-400B-875A-47F2D17A0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64" y="2703563"/>
            <a:ext cx="2086187" cy="31292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EAAF68-07A7-4A47-9FCE-3E8034D2E5B7}"/>
              </a:ext>
            </a:extLst>
          </p:cNvPr>
          <p:cNvSpPr/>
          <p:nvPr/>
        </p:nvSpPr>
        <p:spPr>
          <a:xfrm>
            <a:off x="9244521" y="2973115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4337E6-1E28-42FD-A4ED-0D46B339FFA0}"/>
              </a:ext>
            </a:extLst>
          </p:cNvPr>
          <p:cNvSpPr/>
          <p:nvPr/>
        </p:nvSpPr>
        <p:spPr>
          <a:xfrm>
            <a:off x="9801873" y="3395289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F48A94-F28C-4DCC-A7C0-62004BFFFAFD}"/>
              </a:ext>
            </a:extLst>
          </p:cNvPr>
          <p:cNvSpPr txBox="1"/>
          <p:nvPr/>
        </p:nvSpPr>
        <p:spPr>
          <a:xfrm>
            <a:off x="9146116" y="2646568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person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5CED6B-DADD-4F80-B6A9-C3A06EA107EF}"/>
              </a:ext>
            </a:extLst>
          </p:cNvPr>
          <p:cNvSpPr txBox="1"/>
          <p:nvPr/>
        </p:nvSpPr>
        <p:spPr>
          <a:xfrm>
            <a:off x="9721105" y="3086223"/>
            <a:ext cx="44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30BBD-7492-4C96-9E1F-75A3591154F8}"/>
              </a:ext>
            </a:extLst>
          </p:cNvPr>
          <p:cNvSpPr txBox="1"/>
          <p:nvPr/>
        </p:nvSpPr>
        <p:spPr>
          <a:xfrm>
            <a:off x="3944746" y="4963655"/>
            <a:ext cx="3911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there is a </a:t>
            </a:r>
            <a:r>
              <a:rPr lang="hu-HU" b="1" i="1" dirty="0"/>
              <a:t>30 layers</a:t>
            </a:r>
            <a:r>
              <a:rPr lang="hu-HU" i="1" dirty="0"/>
              <a:t> </a:t>
            </a:r>
            <a:r>
              <a:rPr lang="hu-HU" b="1" i="1" dirty="0"/>
              <a:t>deep</a:t>
            </a:r>
          </a:p>
          <a:p>
            <a:pPr algn="ctr"/>
            <a:r>
              <a:rPr lang="hu-HU" i="1" dirty="0"/>
              <a:t>convolutional neural network</a:t>
            </a:r>
          </a:p>
          <a:p>
            <a:pPr algn="ctr"/>
            <a:r>
              <a:rPr lang="hu-HU" i="1" dirty="0"/>
              <a:t>(pooling, convolution, </a:t>
            </a:r>
            <a:r>
              <a:rPr lang="hu-HU" b="1" dirty="0"/>
              <a:t>fully connected</a:t>
            </a:r>
            <a:r>
              <a:rPr lang="en-US" b="1" dirty="0"/>
              <a:t>*</a:t>
            </a:r>
            <a:r>
              <a:rPr lang="hu-HU" i="1" dirty="0"/>
              <a:t>)</a:t>
            </a:r>
          </a:p>
          <a:p>
            <a:r>
              <a:rPr lang="en-US" i="1" dirty="0">
                <a:solidFill>
                  <a:srgbClr val="FF0000"/>
                </a:solidFill>
              </a:rPr>
              <a:t>*No fully-connected layer since v2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854CC-D43D-4238-9F37-5B4E85FF8CF6}"/>
              </a:ext>
            </a:extLst>
          </p:cNvPr>
          <p:cNvSpPr txBox="1"/>
          <p:nvPr/>
        </p:nvSpPr>
        <p:spPr>
          <a:xfrm>
            <a:off x="8421925" y="2334231"/>
            <a:ext cx="240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i="1" dirty="0">
                <a:solidFill>
                  <a:srgbClr val="0070C0"/>
                </a:solidFill>
              </a:rPr>
              <a:t>Prediction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hu-HU" b="1" i="1" dirty="0">
                <a:solidFill>
                  <a:srgbClr val="0070C0"/>
                </a:solidFill>
              </a:rPr>
              <a:t>vectors</a:t>
            </a:r>
            <a:endParaRPr lang="en-GB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339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13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INPUT AND PREPROCESSING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5D754-8501-41DB-847D-6ADC802BF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" y="2866573"/>
            <a:ext cx="1488877" cy="2233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D1D92-3DDE-401B-B909-DD47610F188B}"/>
              </a:ext>
            </a:extLst>
          </p:cNvPr>
          <p:cNvSpPr txBox="1"/>
          <p:nvPr/>
        </p:nvSpPr>
        <p:spPr>
          <a:xfrm>
            <a:off x="1950801" y="1535469"/>
            <a:ext cx="759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First of all the </a:t>
            </a:r>
            <a:r>
              <a:rPr lang="en-GB" b="1" dirty="0">
                <a:latin typeface="Trebuchet MS" panose="020B0603020202020204" pitchFamily="34" charset="0"/>
              </a:rPr>
              <a:t>YOLO</a:t>
            </a:r>
            <a:r>
              <a:rPr lang="en-GB" dirty="0">
                <a:latin typeface="Trebuchet MS" panose="020B0603020202020204" pitchFamily="34" charset="0"/>
              </a:rPr>
              <a:t> </a:t>
            </a:r>
            <a:r>
              <a:rPr lang="hu-HU" dirty="0">
                <a:latin typeface="Trebuchet MS" panose="020B0603020202020204" pitchFamily="34" charset="0"/>
              </a:rPr>
              <a:t>algorithm divides the input image up to a </a:t>
            </a:r>
            <a:r>
              <a:rPr lang="hu-HU" b="1" dirty="0">
                <a:latin typeface="Trebuchet MS" panose="020B0603020202020204" pitchFamily="34" charset="0"/>
              </a:rPr>
              <a:t>SxS </a:t>
            </a:r>
            <a:r>
              <a:rPr lang="hu-HU" dirty="0">
                <a:latin typeface="Trebuchet MS" panose="020B0603020202020204" pitchFamily="34" charset="0"/>
              </a:rPr>
              <a:t>grid</a:t>
            </a:r>
          </a:p>
          <a:p>
            <a:r>
              <a:rPr lang="hu-HU" dirty="0">
                <a:latin typeface="Trebuchet MS" panose="020B0603020202020204" pitchFamily="34" charset="0"/>
              </a:rPr>
              <a:t>		(usually </a:t>
            </a:r>
            <a:r>
              <a:rPr lang="hu-HU" b="1" dirty="0">
                <a:latin typeface="Trebuchet MS" panose="020B0603020202020204" pitchFamily="34" charset="0"/>
              </a:rPr>
              <a:t>13x13</a:t>
            </a:r>
            <a:r>
              <a:rPr lang="hu-HU" dirty="0">
                <a:latin typeface="Trebuchet MS" panose="020B0603020202020204" pitchFamily="34" charset="0"/>
              </a:rPr>
              <a:t> or </a:t>
            </a:r>
            <a:r>
              <a:rPr lang="hu-HU" b="1" dirty="0">
                <a:latin typeface="Trebuchet MS" panose="020B0603020202020204" pitchFamily="34" charset="0"/>
              </a:rPr>
              <a:t>19x19</a:t>
            </a:r>
            <a:r>
              <a:rPr lang="hu-HU" dirty="0">
                <a:latin typeface="Trebuchet MS" panose="020B0603020202020204" pitchFamily="34" charset="0"/>
              </a:rPr>
              <a:t> is the size of the grid) </a:t>
            </a:r>
            <a:endParaRPr lang="en-GB" dirty="0">
              <a:latin typeface="Trebuchet MS" panose="020B0603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3530F2-9782-4550-A222-A1CDE1056FD2}"/>
              </a:ext>
            </a:extLst>
          </p:cNvPr>
          <p:cNvCxnSpPr/>
          <p:nvPr/>
        </p:nvCxnSpPr>
        <p:spPr>
          <a:xfrm>
            <a:off x="2529736" y="392198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18CDF26-1FA5-4F5C-AB4F-80B761ECA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40" y="2866572"/>
            <a:ext cx="1488877" cy="22333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187B5D-5C3A-4C15-99A5-EED91051DA44}"/>
              </a:ext>
            </a:extLst>
          </p:cNvPr>
          <p:cNvSpPr/>
          <p:nvPr/>
        </p:nvSpPr>
        <p:spPr>
          <a:xfrm>
            <a:off x="3293226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4957A3-7EA4-488F-91EA-233C772CCE2D}"/>
              </a:ext>
            </a:extLst>
          </p:cNvPr>
          <p:cNvSpPr/>
          <p:nvPr/>
        </p:nvSpPr>
        <p:spPr>
          <a:xfrm>
            <a:off x="3785729" y="289103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3F957-B2D2-43AF-BB29-2BBC8DAC0BC6}"/>
              </a:ext>
            </a:extLst>
          </p:cNvPr>
          <p:cNvSpPr/>
          <p:nvPr/>
        </p:nvSpPr>
        <p:spPr>
          <a:xfrm>
            <a:off x="4031533" y="289103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21DBD-82FD-4852-BA4E-D94E3D15B1E2}"/>
              </a:ext>
            </a:extLst>
          </p:cNvPr>
          <p:cNvSpPr/>
          <p:nvPr/>
        </p:nvSpPr>
        <p:spPr>
          <a:xfrm>
            <a:off x="3538212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5AC72B-38DD-4017-B5D4-5766C4F4F423}"/>
              </a:ext>
            </a:extLst>
          </p:cNvPr>
          <p:cNvSpPr/>
          <p:nvPr/>
        </p:nvSpPr>
        <p:spPr>
          <a:xfrm>
            <a:off x="4280044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2B7574-A6FE-4519-B548-E815BFC531B3}"/>
              </a:ext>
            </a:extLst>
          </p:cNvPr>
          <p:cNvSpPr/>
          <p:nvPr/>
        </p:nvSpPr>
        <p:spPr>
          <a:xfrm>
            <a:off x="4521235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9FF745F-B045-45A8-9AC7-EEECA7C39BBB}"/>
              </a:ext>
            </a:extLst>
          </p:cNvPr>
          <p:cNvSpPr/>
          <p:nvPr/>
        </p:nvSpPr>
        <p:spPr>
          <a:xfrm>
            <a:off x="3293226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9D32A4-D812-41E9-92B1-E3491EC15B13}"/>
              </a:ext>
            </a:extLst>
          </p:cNvPr>
          <p:cNvSpPr/>
          <p:nvPr/>
        </p:nvSpPr>
        <p:spPr>
          <a:xfrm>
            <a:off x="3785729" y="3133548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89AF21-3CAC-4C08-88FE-13A274DC6F81}"/>
              </a:ext>
            </a:extLst>
          </p:cNvPr>
          <p:cNvSpPr/>
          <p:nvPr/>
        </p:nvSpPr>
        <p:spPr>
          <a:xfrm>
            <a:off x="4031533" y="313354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A7A2-89E3-4825-BD39-19DDD17E6640}"/>
              </a:ext>
            </a:extLst>
          </p:cNvPr>
          <p:cNvSpPr/>
          <p:nvPr/>
        </p:nvSpPr>
        <p:spPr>
          <a:xfrm>
            <a:off x="3538212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F7547-32A3-4122-A0A8-665F32B59C81}"/>
              </a:ext>
            </a:extLst>
          </p:cNvPr>
          <p:cNvSpPr/>
          <p:nvPr/>
        </p:nvSpPr>
        <p:spPr>
          <a:xfrm>
            <a:off x="4280044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7B5AE8-CEFE-4A7F-9400-217C512C1B4C}"/>
              </a:ext>
            </a:extLst>
          </p:cNvPr>
          <p:cNvSpPr/>
          <p:nvPr/>
        </p:nvSpPr>
        <p:spPr>
          <a:xfrm>
            <a:off x="4521235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42F3B1B-3A60-40BF-8BB7-29F883573733}"/>
              </a:ext>
            </a:extLst>
          </p:cNvPr>
          <p:cNvSpPr/>
          <p:nvPr/>
        </p:nvSpPr>
        <p:spPr>
          <a:xfrm>
            <a:off x="3293226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F62CDE9-B7C8-40C0-AC6A-4105B359967A}"/>
              </a:ext>
            </a:extLst>
          </p:cNvPr>
          <p:cNvSpPr/>
          <p:nvPr/>
        </p:nvSpPr>
        <p:spPr>
          <a:xfrm>
            <a:off x="3785729" y="338490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344F1A-168D-4928-94C0-326E312A6AB4}"/>
              </a:ext>
            </a:extLst>
          </p:cNvPr>
          <p:cNvSpPr/>
          <p:nvPr/>
        </p:nvSpPr>
        <p:spPr>
          <a:xfrm>
            <a:off x="4031533" y="338490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1962A14-0EF0-4238-AB13-1ADE08D74DB7}"/>
              </a:ext>
            </a:extLst>
          </p:cNvPr>
          <p:cNvSpPr/>
          <p:nvPr/>
        </p:nvSpPr>
        <p:spPr>
          <a:xfrm>
            <a:off x="3538212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9322803-DF17-48B8-A856-05A3ABD358D1}"/>
              </a:ext>
            </a:extLst>
          </p:cNvPr>
          <p:cNvSpPr/>
          <p:nvPr/>
        </p:nvSpPr>
        <p:spPr>
          <a:xfrm>
            <a:off x="4280044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4CEA56-C729-42B9-898D-9ADFFBEA1BDA}"/>
              </a:ext>
            </a:extLst>
          </p:cNvPr>
          <p:cNvSpPr/>
          <p:nvPr/>
        </p:nvSpPr>
        <p:spPr>
          <a:xfrm>
            <a:off x="4521235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9299FC-5675-44FA-B08C-16B3571B1511}"/>
              </a:ext>
            </a:extLst>
          </p:cNvPr>
          <p:cNvSpPr/>
          <p:nvPr/>
        </p:nvSpPr>
        <p:spPr>
          <a:xfrm>
            <a:off x="3293226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B8B3EB9-6224-4804-B4FF-09B9ECB1F19E}"/>
              </a:ext>
            </a:extLst>
          </p:cNvPr>
          <p:cNvSpPr/>
          <p:nvPr/>
        </p:nvSpPr>
        <p:spPr>
          <a:xfrm>
            <a:off x="3785729" y="3635125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041ABC-6721-4517-89C5-8D3AB51FDB5D}"/>
              </a:ext>
            </a:extLst>
          </p:cNvPr>
          <p:cNvSpPr/>
          <p:nvPr/>
        </p:nvSpPr>
        <p:spPr>
          <a:xfrm>
            <a:off x="4031533" y="3635124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F4EDF5-62C6-4B28-B9E4-7CE961E0E96B}"/>
              </a:ext>
            </a:extLst>
          </p:cNvPr>
          <p:cNvSpPr/>
          <p:nvPr/>
        </p:nvSpPr>
        <p:spPr>
          <a:xfrm>
            <a:off x="3538212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A33812C-F71D-4487-9A3D-B33B3A615CE3}"/>
              </a:ext>
            </a:extLst>
          </p:cNvPr>
          <p:cNvSpPr/>
          <p:nvPr/>
        </p:nvSpPr>
        <p:spPr>
          <a:xfrm>
            <a:off x="4280044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A91536-0B4E-494B-8D58-0E49E3C3EAB8}"/>
              </a:ext>
            </a:extLst>
          </p:cNvPr>
          <p:cNvSpPr/>
          <p:nvPr/>
        </p:nvSpPr>
        <p:spPr>
          <a:xfrm>
            <a:off x="4521235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08FA651-D25D-4DEB-AEC1-52682C3E01AC}"/>
              </a:ext>
            </a:extLst>
          </p:cNvPr>
          <p:cNvSpPr/>
          <p:nvPr/>
        </p:nvSpPr>
        <p:spPr>
          <a:xfrm>
            <a:off x="3293226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85BD313-2CEB-44A5-B44A-081729FCB3EA}"/>
              </a:ext>
            </a:extLst>
          </p:cNvPr>
          <p:cNvSpPr/>
          <p:nvPr/>
        </p:nvSpPr>
        <p:spPr>
          <a:xfrm>
            <a:off x="3785729" y="388657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D782AD-1311-46FA-AEB5-9A13B5DF8F15}"/>
              </a:ext>
            </a:extLst>
          </p:cNvPr>
          <p:cNvSpPr/>
          <p:nvPr/>
        </p:nvSpPr>
        <p:spPr>
          <a:xfrm>
            <a:off x="4031533" y="388657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4D88CA9-8FA8-4383-8F17-03C758E603AF}"/>
              </a:ext>
            </a:extLst>
          </p:cNvPr>
          <p:cNvSpPr/>
          <p:nvPr/>
        </p:nvSpPr>
        <p:spPr>
          <a:xfrm>
            <a:off x="3538212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74D6B5-E765-48D4-BC38-721B42AA5533}"/>
              </a:ext>
            </a:extLst>
          </p:cNvPr>
          <p:cNvSpPr/>
          <p:nvPr/>
        </p:nvSpPr>
        <p:spPr>
          <a:xfrm>
            <a:off x="4280044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920B51B-4F8F-488B-99DA-FF04B4254D6C}"/>
              </a:ext>
            </a:extLst>
          </p:cNvPr>
          <p:cNvSpPr/>
          <p:nvPr/>
        </p:nvSpPr>
        <p:spPr>
          <a:xfrm>
            <a:off x="4521235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35F07A0-BD34-48D1-8706-3A53E0D4714B}"/>
              </a:ext>
            </a:extLst>
          </p:cNvPr>
          <p:cNvSpPr/>
          <p:nvPr/>
        </p:nvSpPr>
        <p:spPr>
          <a:xfrm>
            <a:off x="3293226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33A061B-7C33-420B-BF52-912420560CA3}"/>
              </a:ext>
            </a:extLst>
          </p:cNvPr>
          <p:cNvSpPr/>
          <p:nvPr/>
        </p:nvSpPr>
        <p:spPr>
          <a:xfrm>
            <a:off x="3785729" y="4129090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436B9A1-DEC8-4A9A-A15F-A8B7EDD91A62}"/>
              </a:ext>
            </a:extLst>
          </p:cNvPr>
          <p:cNvSpPr/>
          <p:nvPr/>
        </p:nvSpPr>
        <p:spPr>
          <a:xfrm>
            <a:off x="4031533" y="412908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7FAA0A2-E09F-4434-BE3D-0FE91D131015}"/>
              </a:ext>
            </a:extLst>
          </p:cNvPr>
          <p:cNvSpPr/>
          <p:nvPr/>
        </p:nvSpPr>
        <p:spPr>
          <a:xfrm>
            <a:off x="3538212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495199E-E67B-4A95-B785-F810A87CC221}"/>
              </a:ext>
            </a:extLst>
          </p:cNvPr>
          <p:cNvSpPr/>
          <p:nvPr/>
        </p:nvSpPr>
        <p:spPr>
          <a:xfrm>
            <a:off x="4280044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7BED42E-5791-462F-9F86-D9BBDC840763}"/>
              </a:ext>
            </a:extLst>
          </p:cNvPr>
          <p:cNvSpPr/>
          <p:nvPr/>
        </p:nvSpPr>
        <p:spPr>
          <a:xfrm>
            <a:off x="4521235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2263A24-AABF-487A-AD13-7A1D1E9CB34C}"/>
              </a:ext>
            </a:extLst>
          </p:cNvPr>
          <p:cNvSpPr/>
          <p:nvPr/>
        </p:nvSpPr>
        <p:spPr>
          <a:xfrm>
            <a:off x="3293226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7FA29B1-C03E-4D5A-A131-3C7C3C943F1D}"/>
              </a:ext>
            </a:extLst>
          </p:cNvPr>
          <p:cNvSpPr/>
          <p:nvPr/>
        </p:nvSpPr>
        <p:spPr>
          <a:xfrm>
            <a:off x="3785729" y="437066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A4290C5-8624-4F4A-AB52-6833F7921D05}"/>
              </a:ext>
            </a:extLst>
          </p:cNvPr>
          <p:cNvSpPr/>
          <p:nvPr/>
        </p:nvSpPr>
        <p:spPr>
          <a:xfrm>
            <a:off x="4031533" y="437066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0C9FE4-6AB2-486C-9D7F-F1E109AE7FFD}"/>
              </a:ext>
            </a:extLst>
          </p:cNvPr>
          <p:cNvSpPr/>
          <p:nvPr/>
        </p:nvSpPr>
        <p:spPr>
          <a:xfrm>
            <a:off x="3538212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84EED33-75F6-487C-A409-FADC979D08DD}"/>
              </a:ext>
            </a:extLst>
          </p:cNvPr>
          <p:cNvSpPr/>
          <p:nvPr/>
        </p:nvSpPr>
        <p:spPr>
          <a:xfrm>
            <a:off x="4280044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CADD81B-C2D2-463E-A54A-F8A8666901C2}"/>
              </a:ext>
            </a:extLst>
          </p:cNvPr>
          <p:cNvSpPr/>
          <p:nvPr/>
        </p:nvSpPr>
        <p:spPr>
          <a:xfrm>
            <a:off x="4521235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7DE9010-BC92-40D7-99AC-462C9777EC4B}"/>
              </a:ext>
            </a:extLst>
          </p:cNvPr>
          <p:cNvSpPr/>
          <p:nvPr/>
        </p:nvSpPr>
        <p:spPr>
          <a:xfrm>
            <a:off x="3293226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ACB4ED1-D373-46AF-B329-32C20B5EC990}"/>
              </a:ext>
            </a:extLst>
          </p:cNvPr>
          <p:cNvSpPr/>
          <p:nvPr/>
        </p:nvSpPr>
        <p:spPr>
          <a:xfrm>
            <a:off x="3785729" y="4613180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C07ECE7-A2CE-42B3-8135-F4D6991DBCDB}"/>
              </a:ext>
            </a:extLst>
          </p:cNvPr>
          <p:cNvSpPr/>
          <p:nvPr/>
        </p:nvSpPr>
        <p:spPr>
          <a:xfrm>
            <a:off x="4031533" y="461317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13BB535-644A-4FB0-91FE-DA45F6A611C8}"/>
              </a:ext>
            </a:extLst>
          </p:cNvPr>
          <p:cNvSpPr/>
          <p:nvPr/>
        </p:nvSpPr>
        <p:spPr>
          <a:xfrm>
            <a:off x="3538212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BFCDECA-AE45-48C2-BFAE-0279DAD1A5E0}"/>
              </a:ext>
            </a:extLst>
          </p:cNvPr>
          <p:cNvSpPr/>
          <p:nvPr/>
        </p:nvSpPr>
        <p:spPr>
          <a:xfrm>
            <a:off x="4280044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168812-1B37-423C-891A-26D751BD0D5C}"/>
              </a:ext>
            </a:extLst>
          </p:cNvPr>
          <p:cNvSpPr/>
          <p:nvPr/>
        </p:nvSpPr>
        <p:spPr>
          <a:xfrm>
            <a:off x="4521235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796A472-44AE-463F-927F-582A9D329540}"/>
              </a:ext>
            </a:extLst>
          </p:cNvPr>
          <p:cNvSpPr/>
          <p:nvPr/>
        </p:nvSpPr>
        <p:spPr>
          <a:xfrm>
            <a:off x="3293226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6999AD0-8691-4602-86B7-11F2A6916368}"/>
              </a:ext>
            </a:extLst>
          </p:cNvPr>
          <p:cNvSpPr/>
          <p:nvPr/>
        </p:nvSpPr>
        <p:spPr>
          <a:xfrm>
            <a:off x="3785729" y="485212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01488EC-398C-4AE5-8296-DE8FEC7988F9}"/>
              </a:ext>
            </a:extLst>
          </p:cNvPr>
          <p:cNvSpPr/>
          <p:nvPr/>
        </p:nvSpPr>
        <p:spPr>
          <a:xfrm>
            <a:off x="4031533" y="4852122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12136C8-5740-4962-A7EF-8E83C480115A}"/>
              </a:ext>
            </a:extLst>
          </p:cNvPr>
          <p:cNvSpPr/>
          <p:nvPr/>
        </p:nvSpPr>
        <p:spPr>
          <a:xfrm>
            <a:off x="3538212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6DFD133-6BA3-458D-99E0-C8A35C89113B}"/>
              </a:ext>
            </a:extLst>
          </p:cNvPr>
          <p:cNvSpPr/>
          <p:nvPr/>
        </p:nvSpPr>
        <p:spPr>
          <a:xfrm>
            <a:off x="4280044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B1C0344-1529-4EB8-9A3A-93C546828DC7}"/>
              </a:ext>
            </a:extLst>
          </p:cNvPr>
          <p:cNvSpPr/>
          <p:nvPr/>
        </p:nvSpPr>
        <p:spPr>
          <a:xfrm>
            <a:off x="4521235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9211D03-32C5-405F-94CB-ACE795BDEB52}"/>
              </a:ext>
            </a:extLst>
          </p:cNvPr>
          <p:cNvSpPr txBox="1"/>
          <p:nvPr/>
        </p:nvSpPr>
        <p:spPr>
          <a:xfrm>
            <a:off x="5353125" y="2517289"/>
            <a:ext cx="63786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cell can detect up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 bounding boxes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or parts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     of bounding boxes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(usually the value 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</a:rPr>
              <a:t>every object has a bounding box associated with it and</a:t>
            </a: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every bounding box has a </a:t>
            </a:r>
            <a:r>
              <a:rPr lang="hu-HU" b="1" dirty="0">
                <a:solidFill>
                  <a:srgbClr val="0070C0"/>
                </a:solidFill>
                <a:latin typeface="Trebuchet MS" panose="020B0603020202020204" pitchFamily="34" charset="0"/>
              </a:rPr>
              <a:t>center</a:t>
            </a:r>
            <a:r>
              <a:rPr lang="hu-HU" dirty="0">
                <a:latin typeface="Trebuchet MS" panose="020B0603020202020204" pitchFamily="34" charset="0"/>
              </a:rPr>
              <a:t> </a:t>
            </a:r>
            <a:r>
              <a:rPr lang="hu-HU" b="1" dirty="0">
                <a:latin typeface="Trebuchet MS" panose="020B0603020202020204" pitchFamily="34" charset="0"/>
              </a:rPr>
              <a:t>(x,y)</a:t>
            </a:r>
            <a:r>
              <a:rPr lang="hu-HU" dirty="0">
                <a:latin typeface="Trebuchet MS" panose="020B0603020202020204" pitchFamily="34" charset="0"/>
              </a:rPr>
              <a:t> coordinate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The cell will predict the object</a:t>
            </a: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 where the </a:t>
            </a:r>
            <a:r>
              <a:rPr lang="hu-HU" b="1" dirty="0">
                <a:latin typeface="Trebuchet MS" panose="020B0603020202020204" pitchFamily="34" charset="0"/>
              </a:rPr>
              <a:t>(x,y)</a:t>
            </a:r>
            <a:r>
              <a:rPr lang="hu-HU" dirty="0">
                <a:latin typeface="Trebuchet MS" panose="020B0603020202020204" pitchFamily="34" charset="0"/>
              </a:rPr>
              <a:t> center is located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EVERY CELL PREDICTS UP TO 5 BOUNDING BOXES</a:t>
            </a:r>
          </a:p>
          <a:p>
            <a:pPr lvl="1"/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AND C CLASS PRBABILITIES !!!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51FAE8-E97F-4E24-9804-13174D18FD13}"/>
              </a:ext>
            </a:extLst>
          </p:cNvPr>
          <p:cNvSpPr txBox="1"/>
          <p:nvPr/>
        </p:nvSpPr>
        <p:spPr>
          <a:xfrm>
            <a:off x="1211580" y="5784659"/>
            <a:ext cx="1027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What is the </a:t>
            </a:r>
            <a:r>
              <a:rPr lang="hu-HU" b="1" dirty="0">
                <a:latin typeface="Trebuchet MS" panose="020B0603020202020204" pitchFamily="34" charset="0"/>
              </a:rPr>
              <a:t>C</a:t>
            </a:r>
            <a:r>
              <a:rPr lang="hu-HU" dirty="0">
                <a:latin typeface="Trebuchet MS" panose="020B0603020202020204" pitchFamily="34" charset="0"/>
              </a:rPr>
              <a:t> class? These are the labels in the training dataset - 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 was trained on</a:t>
            </a:r>
          </a:p>
          <a:p>
            <a:r>
              <a:rPr lang="hu-HU" dirty="0">
                <a:latin typeface="Trebuchet MS" panose="020B0603020202020204" pitchFamily="34" charset="0"/>
              </a:rPr>
              <a:t>	the </a:t>
            </a:r>
            <a:r>
              <a:rPr lang="hu-HU" b="1" dirty="0">
                <a:latin typeface="Trebuchet MS" panose="020B0603020202020204" pitchFamily="34" charset="0"/>
              </a:rPr>
              <a:t>PASCAL VOC</a:t>
            </a:r>
            <a:r>
              <a:rPr lang="hu-HU" dirty="0">
                <a:latin typeface="Trebuchet MS" panose="020B0603020202020204" pitchFamily="34" charset="0"/>
              </a:rPr>
              <a:t> dataset (images with </a:t>
            </a:r>
            <a:r>
              <a:rPr lang="hu-HU" b="1" dirty="0">
                <a:latin typeface="Trebuchet MS" panose="020B0603020202020204" pitchFamily="34" charset="0"/>
              </a:rPr>
              <a:t>20</a:t>
            </a:r>
            <a:r>
              <a:rPr lang="hu-HU" dirty="0">
                <a:latin typeface="Trebuchet MS" panose="020B0603020202020204" pitchFamily="34" charset="0"/>
              </a:rPr>
              <a:t> possible output classes)  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97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D1D92-3DDE-401B-B909-DD47610F188B}"/>
              </a:ext>
            </a:extLst>
          </p:cNvPr>
          <p:cNvSpPr txBox="1"/>
          <p:nvPr/>
        </p:nvSpPr>
        <p:spPr>
          <a:xfrm>
            <a:off x="1781004" y="1545629"/>
            <a:ext cx="804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 predicts the </a:t>
            </a:r>
            <a:r>
              <a:rPr lang="hu-HU" b="1" dirty="0">
                <a:latin typeface="Trebuchet MS" panose="020B0603020202020204" pitchFamily="34" charset="0"/>
              </a:rPr>
              <a:t>bounding boxes </a:t>
            </a:r>
            <a:r>
              <a:rPr lang="hu-HU" dirty="0">
                <a:latin typeface="Trebuchet MS" panose="020B0603020202020204" pitchFamily="34" charset="0"/>
              </a:rPr>
              <a:t>and </a:t>
            </a:r>
            <a:r>
              <a:rPr lang="hu-HU" b="1" dirty="0">
                <a:latin typeface="Trebuchet MS" panose="020B0603020202020204" pitchFamily="34" charset="0"/>
              </a:rPr>
              <a:t>probabilities</a:t>
            </a:r>
            <a:r>
              <a:rPr lang="hu-HU" dirty="0">
                <a:latin typeface="Trebuchet MS" panose="020B0603020202020204" pitchFamily="34" charset="0"/>
              </a:rPr>
              <a:t> as well</a:t>
            </a:r>
          </a:p>
          <a:p>
            <a:r>
              <a:rPr lang="hu-HU" dirty="0">
                <a:latin typeface="Trebuchet MS" panose="020B0603020202020204" pitchFamily="34" charset="0"/>
              </a:rPr>
              <a:t>	(so the class name and the probability of the prediction)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D5F12E-F3B1-42EA-BF38-8C7B3B513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4" y="2516835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8FC844-CAA0-4DD6-807B-CBF432E368A1}"/>
              </a:ext>
            </a:extLst>
          </p:cNvPr>
          <p:cNvSpPr/>
          <p:nvPr/>
        </p:nvSpPr>
        <p:spPr>
          <a:xfrm>
            <a:off x="1492441" y="2786387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32B4C-2022-4AB1-924A-34C12C7A539F}"/>
              </a:ext>
            </a:extLst>
          </p:cNvPr>
          <p:cNvSpPr/>
          <p:nvPr/>
        </p:nvSpPr>
        <p:spPr>
          <a:xfrm>
            <a:off x="2049793" y="3208561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0B57-7EA2-489B-8873-A5EE9A373DFB}"/>
              </a:ext>
            </a:extLst>
          </p:cNvPr>
          <p:cNvSpPr txBox="1"/>
          <p:nvPr/>
        </p:nvSpPr>
        <p:spPr>
          <a:xfrm>
            <a:off x="1394036" y="2459840"/>
            <a:ext cx="1176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person 98%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5D645-EF30-44D6-8720-91259CE2F3AF}"/>
              </a:ext>
            </a:extLst>
          </p:cNvPr>
          <p:cNvSpPr txBox="1"/>
          <p:nvPr/>
        </p:nvSpPr>
        <p:spPr>
          <a:xfrm>
            <a:off x="1969025" y="2899495"/>
            <a:ext cx="8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 89%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2437-7090-4CAA-94FA-236F0BBB27D9}"/>
              </a:ext>
            </a:extLst>
          </p:cNvPr>
          <p:cNvSpPr txBox="1"/>
          <p:nvPr/>
        </p:nvSpPr>
        <p:spPr>
          <a:xfrm>
            <a:off x="3670347" y="2613728"/>
            <a:ext cx="74703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so the algorithm will predict the bounding boxes with the classes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The predicted values:  </a:t>
            </a:r>
            <a:r>
              <a:rPr lang="hu-HU" b="1" dirty="0">
                <a:solidFill>
                  <a:srgbClr val="00B0F0"/>
                </a:solidFill>
                <a:sym typeface="Wingdings" panose="05000000000000000000" pitchFamily="2" charset="2"/>
              </a:rPr>
              <a:t>(x,y, w, h, confidence, class) </a:t>
            </a:r>
          </a:p>
          <a:p>
            <a:endParaRPr lang="hu-HU" b="1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F0"/>
                </a:solidFill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x</a:t>
            </a:r>
            <a:r>
              <a:rPr lang="hu-HU" dirty="0">
                <a:sym typeface="Wingdings" panose="05000000000000000000" pitchFamily="2" charset="2"/>
              </a:rPr>
              <a:t>: horizontal coordinate of the center of the bounding box</a:t>
            </a:r>
          </a:p>
          <a:p>
            <a:r>
              <a:rPr lang="hu-HU" dirty="0">
                <a:sym typeface="Wingdings" panose="05000000000000000000" pitchFamily="2" charset="2"/>
              </a:rPr>
              <a:t>	</a:t>
            </a: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y</a:t>
            </a:r>
            <a:r>
              <a:rPr lang="hu-HU" dirty="0">
                <a:sym typeface="Wingdings" panose="05000000000000000000" pitchFamily="2" charset="2"/>
              </a:rPr>
              <a:t>: vertical coordinate of the center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: width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h</a:t>
            </a:r>
            <a:r>
              <a:rPr lang="hu-HU" dirty="0">
                <a:sym typeface="Wingdings" panose="05000000000000000000" pitchFamily="2" charset="2"/>
              </a:rPr>
              <a:t>: height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These values are usually </a:t>
            </a:r>
            <a:r>
              <a:rPr lang="hu-HU" i="1" dirty="0">
                <a:solidFill>
                  <a:srgbClr val="0070C0"/>
                </a:solidFill>
                <a:sym typeface="Wingdings" panose="05000000000000000000" pitchFamily="2" charset="2"/>
              </a:rPr>
              <a:t>normalized</a:t>
            </a:r>
            <a:r>
              <a:rPr lang="hu-HU" dirty="0">
                <a:sym typeface="Wingdings" panose="05000000000000000000" pitchFamily="2" charset="2"/>
              </a:rPr>
              <a:t> so they are </a:t>
            </a:r>
          </a:p>
          <a:p>
            <a:r>
              <a:rPr lang="hu-HU" dirty="0">
                <a:sym typeface="Wingdings" panose="05000000000000000000" pitchFamily="2" charset="2"/>
              </a:rPr>
              <a:t>		in the range </a:t>
            </a:r>
            <a:r>
              <a:rPr lang="hu-HU" b="1" dirty="0">
                <a:sym typeface="Wingdings" panose="05000000000000000000" pitchFamily="2" charset="2"/>
              </a:rPr>
              <a:t>[0,1] </a:t>
            </a:r>
            <a:endParaRPr lang="en-GB" b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44CBF2A-A340-41E4-8343-387F9FB49A89}"/>
              </a:ext>
            </a:extLst>
          </p:cNvPr>
          <p:cNvSpPr/>
          <p:nvPr/>
        </p:nvSpPr>
        <p:spPr>
          <a:xfrm>
            <a:off x="5222240" y="3710318"/>
            <a:ext cx="203200" cy="8921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CB9482C-B1C9-4267-8531-89475611733A}"/>
              </a:ext>
            </a:extLst>
          </p:cNvPr>
          <p:cNvSpPr/>
          <p:nvPr/>
        </p:nvSpPr>
        <p:spPr>
          <a:xfrm>
            <a:off x="5222240" y="4797621"/>
            <a:ext cx="203200" cy="8921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A3500-0CFE-4BB7-9A45-7626A1E8E7F8}"/>
              </a:ext>
            </a:extLst>
          </p:cNvPr>
          <p:cNvSpPr txBox="1"/>
          <p:nvPr/>
        </p:nvSpPr>
        <p:spPr>
          <a:xfrm>
            <a:off x="3759288" y="3833233"/>
            <a:ext cx="130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relative to</a:t>
            </a:r>
          </a:p>
          <a:p>
            <a:pPr algn="ctr"/>
            <a:r>
              <a:rPr lang="hu-HU" i="1" dirty="0"/>
              <a:t>the grid cell</a:t>
            </a:r>
            <a:endParaRPr lang="en-GB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F2F8A-2DE4-4FDA-A4FA-ED872F86CE1D}"/>
              </a:ext>
            </a:extLst>
          </p:cNvPr>
          <p:cNvSpPr txBox="1"/>
          <p:nvPr/>
        </p:nvSpPr>
        <p:spPr>
          <a:xfrm>
            <a:off x="3650317" y="4920536"/>
            <a:ext cx="1521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relative to</a:t>
            </a:r>
          </a:p>
          <a:p>
            <a:pPr algn="ctr"/>
            <a:r>
              <a:rPr lang="hu-HU" i="1" dirty="0"/>
              <a:t>the image size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720636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98058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confidence score is </a:t>
            </a:r>
            <a:r>
              <a:rPr lang="hu-HU" b="1" dirty="0">
                <a:latin typeface="Trebuchet MS" panose="020B0603020202020204" pitchFamily="34" charset="0"/>
              </a:rPr>
              <a:t>0</a:t>
            </a:r>
            <a:r>
              <a:rPr lang="hu-HU" dirty="0">
                <a:latin typeface="Trebuchet MS" panose="020B0603020202020204" pitchFamily="34" charset="0"/>
              </a:rPr>
              <a:t> if there are no objects in the given cell</a:t>
            </a:r>
          </a:p>
          <a:p>
            <a:r>
              <a:rPr lang="hu-HU" dirty="0">
                <a:latin typeface="Trebuchet MS" panose="020B0603020202020204" pitchFamily="34" charset="0"/>
              </a:rPr>
              <a:t>	~ so it is basically a probability value but this is what the algorithms checks first</a:t>
            </a:r>
          </a:p>
          <a:p>
            <a:r>
              <a:rPr lang="hu-HU" dirty="0">
                <a:latin typeface="Trebuchet MS" panose="020B0603020202020204" pitchFamily="34" charset="0"/>
              </a:rPr>
              <a:t>		because if it is </a:t>
            </a:r>
            <a:r>
              <a:rPr lang="hu-HU" b="1" dirty="0">
                <a:latin typeface="Trebuchet MS" panose="020B0603020202020204" pitchFamily="34" charset="0"/>
              </a:rPr>
              <a:t>0</a:t>
            </a:r>
            <a:r>
              <a:rPr lang="hu-HU" dirty="0">
                <a:latin typeface="Trebuchet MS" panose="020B0603020202020204" pitchFamily="34" charset="0"/>
              </a:rPr>
              <a:t> then no need for further processing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299823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457200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322937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297268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8C6D6C-1F50-4F97-B527-0A3752BB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2" y="2904362"/>
            <a:ext cx="3625744" cy="22930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A5FF90-3BBE-4825-96A5-2282909AB018}"/>
              </a:ext>
            </a:extLst>
          </p:cNvPr>
          <p:cNvSpPr txBox="1"/>
          <p:nvPr/>
        </p:nvSpPr>
        <p:spPr>
          <a:xfrm>
            <a:off x="2225855" y="5096347"/>
            <a:ext cx="3920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training dataset has the </a:t>
            </a:r>
          </a:p>
          <a:p>
            <a:pPr algn="ctr"/>
            <a:r>
              <a:rPr lang="hu-HU" i="1" dirty="0"/>
              <a:t>bounding boxes (ground truth or labels)</a:t>
            </a:r>
          </a:p>
          <a:p>
            <a:pPr algn="ctr"/>
            <a:r>
              <a:rPr lang="hu-HU" i="1" dirty="0"/>
              <a:t>we know for certain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911729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E83AF-A132-4796-83D4-23222E131C2F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0E4BC-5F79-4411-BAB0-1BDCE51F032B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9AAA4-CE9F-4FE8-A602-907B259507C8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D6405F-FDD5-42DD-AC64-7563A1A66356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06BF7-A415-4EE5-A1F1-3635C64F9046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82920D-534F-4B96-88C2-59BEE351DFCE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176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2300B-9380-4BC3-A658-1A5E0250B768}"/>
              </a:ext>
            </a:extLst>
          </p:cNvPr>
          <p:cNvSpPr/>
          <p:nvPr/>
        </p:nvSpPr>
        <p:spPr>
          <a:xfrm>
            <a:off x="1788160" y="4360924"/>
            <a:ext cx="1352062" cy="9324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BE99-ACDD-4EC1-9D2A-EFBD021945C4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0122E-A2A3-4AF3-B4AE-E4DA7C0D4C11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CDDD2-BEDA-43F1-A78C-5B8D6734FB91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F9F5EA-FCBE-46FC-BE07-7BFE1ECFD038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9A067-8332-4D04-82F8-1E1F03A727D8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A9206-E30F-4D34-98EA-E517719D2B93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32703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CD019-A78E-4816-873B-2793AD492550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5E57F-2447-4E5F-9EF7-D04B06972ECE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7D00DA-2AA1-4DD1-9473-A86CB39B2745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FCE8FE-F860-427C-8CD0-4B5A07C8EF23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5C7D7C-CD1A-42EE-A721-A1ED2389174A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54EDD-A85E-4701-99EC-7BE4E4372C8A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309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1ABE6-064C-4637-A379-E5E0B2E27A3A}"/>
              </a:ext>
            </a:extLst>
          </p:cNvPr>
          <p:cNvSpPr/>
          <p:nvPr/>
        </p:nvSpPr>
        <p:spPr>
          <a:xfrm>
            <a:off x="3061360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1F2C9-EFB4-4C4C-8B83-D11A5F59268E}"/>
              </a:ext>
            </a:extLst>
          </p:cNvPr>
          <p:cNvSpPr/>
          <p:nvPr/>
        </p:nvSpPr>
        <p:spPr>
          <a:xfrm>
            <a:off x="3563865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580E1-51BE-4732-A842-0716ECB223F7}"/>
              </a:ext>
            </a:extLst>
          </p:cNvPr>
          <p:cNvSpPr/>
          <p:nvPr/>
        </p:nvSpPr>
        <p:spPr>
          <a:xfrm>
            <a:off x="4066370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6A87E-1079-4EC1-877D-3B334CBD9ED1}"/>
              </a:ext>
            </a:extLst>
          </p:cNvPr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10422A-1F13-4209-8BBF-7D23B2EDDAC4}"/>
              </a:ext>
            </a:extLst>
          </p:cNvPr>
          <p:cNvSpPr/>
          <p:nvPr/>
        </p:nvSpPr>
        <p:spPr>
          <a:xfrm>
            <a:off x="3563865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D1021-0A5B-47F6-8AA5-EA704C397DF7}"/>
              </a:ext>
            </a:extLst>
          </p:cNvPr>
          <p:cNvSpPr/>
          <p:nvPr/>
        </p:nvSpPr>
        <p:spPr>
          <a:xfrm>
            <a:off x="4066370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868177-4460-4379-894F-C1FE16FB9D02}"/>
              </a:ext>
            </a:extLst>
          </p:cNvPr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52A37-1098-4EAF-954F-9F8C16A2619E}"/>
              </a:ext>
            </a:extLst>
          </p:cNvPr>
          <p:cNvSpPr/>
          <p:nvPr/>
        </p:nvSpPr>
        <p:spPr>
          <a:xfrm>
            <a:off x="3563865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2802A-1ED6-4CC3-8D0E-FB0ACDBD838A}"/>
              </a:ext>
            </a:extLst>
          </p:cNvPr>
          <p:cNvSpPr/>
          <p:nvPr/>
        </p:nvSpPr>
        <p:spPr>
          <a:xfrm>
            <a:off x="4066370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310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9242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number of labels or output classes may change but it is usually around </a:t>
            </a:r>
            <a:r>
              <a:rPr lang="hu-HU" b="1" dirty="0">
                <a:latin typeface="Trebuchet MS" panose="020B0603020202020204" pitchFamily="34" charset="0"/>
              </a:rPr>
              <a:t>20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it means the network is able to detect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different types of objects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(cars, pedestrians, bicycles, airplanes etc.)</a:t>
            </a:r>
            <a:r>
              <a:rPr lang="hu-HU" dirty="0">
                <a:latin typeface="Trebuchet MS" panose="020B0603020202020204" pitchFamily="34" charset="0"/>
              </a:rPr>
              <a:t>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can use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one-hot representation: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dimensional array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values (zeros and ones accordingly)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[1 0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first class (car)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1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second class (chair)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0 1]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third class (pedestrian)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54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235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he </a:t>
            </a:r>
            <a:r>
              <a:rPr lang="hu-HU" b="1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YOLO algorithm 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only predicts one set of class probabilities per cell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regardless of the number of</a:t>
            </a:r>
            <a:r>
              <a:rPr lang="hu-HU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bounding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boxes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solidFill>
                <a:srgbClr val="3C3C3B"/>
              </a:solidFill>
              <a:latin typeface="Trebuchet MS" panose="020B0603020202020204" pitchFamily="34" charset="0"/>
            </a:endParaRPr>
          </a:p>
          <a:p>
            <a:pPr lvl="1"/>
            <a:r>
              <a:rPr lang="hu-HU" i="1" dirty="0">
                <a:solidFill>
                  <a:srgbClr val="3C3C3B"/>
                </a:solidFill>
                <a:latin typeface="Trebuchet MS" panose="020B0603020202020204" pitchFamily="34" charset="0"/>
              </a:rPr>
              <a:t>     </a:t>
            </a: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We have to reduce the size of the cells if it is a problem to make sure</a:t>
            </a:r>
          </a:p>
          <a:p>
            <a:pPr lvl="1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		every cell detects a single object present on the image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0433-2A31-4A31-B2C7-115ED774369B}"/>
              </a:ext>
            </a:extLst>
          </p:cNvPr>
          <p:cNvSpPr txBox="1"/>
          <p:nvPr/>
        </p:nvSpPr>
        <p:spPr>
          <a:xfrm>
            <a:off x="2113280" y="3542976"/>
            <a:ext cx="74061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so what is the total number of predictions?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2"/>
            <a:r>
              <a:rPr lang="hu-HU" b="1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 x  S x  ( B x predicted_vector_size )  + S x S x C 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68E7B41-D54A-4959-907C-85C4836FAC73}"/>
              </a:ext>
            </a:extLst>
          </p:cNvPr>
          <p:cNvSpPr/>
          <p:nvPr/>
        </p:nvSpPr>
        <p:spPr>
          <a:xfrm rot="16200000">
            <a:off x="8725339" y="5129692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85653-EA81-4AA8-A5B5-60F7B55C9971}"/>
              </a:ext>
            </a:extLst>
          </p:cNvPr>
          <p:cNvSpPr txBox="1"/>
          <p:nvPr/>
        </p:nvSpPr>
        <p:spPr>
          <a:xfrm>
            <a:off x="8018145" y="5865656"/>
            <a:ext cx="1661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predicts</a:t>
            </a:r>
          </a:p>
          <a:p>
            <a:pPr algn="ctr"/>
            <a:r>
              <a:rPr lang="hu-HU" sz="1600" i="1" dirty="0"/>
              <a:t> an output class</a:t>
            </a:r>
            <a:endParaRPr lang="en-GB" sz="1600" i="1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F821E2-8282-4153-B058-21A2DE1DE163}"/>
              </a:ext>
            </a:extLst>
          </p:cNvPr>
          <p:cNvSpPr/>
          <p:nvPr/>
        </p:nvSpPr>
        <p:spPr>
          <a:xfrm rot="16200000">
            <a:off x="4315264" y="5137581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4CD7-D2E3-4DB3-A9E3-4FDA27540888}"/>
              </a:ext>
            </a:extLst>
          </p:cNvPr>
          <p:cNvSpPr txBox="1"/>
          <p:nvPr/>
        </p:nvSpPr>
        <p:spPr>
          <a:xfrm>
            <a:off x="3901392" y="5789456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number of </a:t>
            </a:r>
          </a:p>
          <a:p>
            <a:pPr algn="ctr"/>
            <a:r>
              <a:rPr lang="hu-HU" sz="1600" i="1" dirty="0"/>
              <a:t>cells</a:t>
            </a:r>
            <a:endParaRPr lang="en-GB" sz="1600" i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82B3F3F-66BE-480B-9DD8-FB79B168217B}"/>
              </a:ext>
            </a:extLst>
          </p:cNvPr>
          <p:cNvSpPr/>
          <p:nvPr/>
        </p:nvSpPr>
        <p:spPr>
          <a:xfrm rot="5400000">
            <a:off x="6339550" y="3909710"/>
            <a:ext cx="288561" cy="23949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C2BAD-AF93-482A-B3C6-1310D920E246}"/>
              </a:ext>
            </a:extLst>
          </p:cNvPr>
          <p:cNvSpPr txBox="1"/>
          <p:nvPr/>
        </p:nvSpPr>
        <p:spPr>
          <a:xfrm>
            <a:off x="4472029" y="4060014"/>
            <a:ext cx="4023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can predict </a:t>
            </a:r>
          </a:p>
          <a:p>
            <a:pPr algn="ctr"/>
            <a:r>
              <a:rPr lang="hu-HU" sz="1600" i="1" dirty="0"/>
              <a:t>at most </a:t>
            </a:r>
            <a:r>
              <a:rPr lang="hu-HU" sz="1600" b="1" i="1" dirty="0"/>
              <a:t>5</a:t>
            </a:r>
            <a:r>
              <a:rPr lang="hu-HU" sz="1600" i="1" dirty="0"/>
              <a:t> bounding boxes</a:t>
            </a:r>
          </a:p>
          <a:p>
            <a:pPr algn="ctr"/>
            <a:r>
              <a:rPr lang="hu-HU" sz="1600" i="1" dirty="0"/>
              <a:t>(every bounding box have several paraemters)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2266631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235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he </a:t>
            </a:r>
            <a:r>
              <a:rPr lang="hu-HU" b="1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YOLO algorithm 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only predicts one set of class probabilities per cell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regardless of the number of</a:t>
            </a:r>
            <a:r>
              <a:rPr lang="hu-HU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bounding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boxes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solidFill>
                <a:srgbClr val="3C3C3B"/>
              </a:solidFill>
              <a:latin typeface="Trebuchet MS" panose="020B0603020202020204" pitchFamily="34" charset="0"/>
            </a:endParaRPr>
          </a:p>
          <a:p>
            <a:pPr lvl="1"/>
            <a:r>
              <a:rPr lang="hu-HU" i="1" dirty="0">
                <a:solidFill>
                  <a:srgbClr val="3C3C3B"/>
                </a:solidFill>
                <a:latin typeface="Trebuchet MS" panose="020B0603020202020204" pitchFamily="34" charset="0"/>
              </a:rPr>
              <a:t>     </a:t>
            </a: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We have to reduce the size of the cells if it is a problem to make sure</a:t>
            </a:r>
          </a:p>
          <a:p>
            <a:pPr lvl="1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		every cell detects a single object present on the image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0433-2A31-4A31-B2C7-115ED774369B}"/>
              </a:ext>
            </a:extLst>
          </p:cNvPr>
          <p:cNvSpPr txBox="1"/>
          <p:nvPr/>
        </p:nvSpPr>
        <p:spPr>
          <a:xfrm>
            <a:off x="2113280" y="3542976"/>
            <a:ext cx="64988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so what is the total number of predictions?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2"/>
            <a:r>
              <a:rPr lang="hu-HU" b="1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 x  S x  ( B x predicted_vector_size + C )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68E7B41-D54A-4959-907C-85C4836FAC73}"/>
              </a:ext>
            </a:extLst>
          </p:cNvPr>
          <p:cNvSpPr/>
          <p:nvPr/>
        </p:nvSpPr>
        <p:spPr>
          <a:xfrm rot="16200000">
            <a:off x="8134790" y="5202387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85653-EA81-4AA8-A5B5-60F7B55C9971}"/>
              </a:ext>
            </a:extLst>
          </p:cNvPr>
          <p:cNvSpPr txBox="1"/>
          <p:nvPr/>
        </p:nvSpPr>
        <p:spPr>
          <a:xfrm>
            <a:off x="7427596" y="5938351"/>
            <a:ext cx="1661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predicts</a:t>
            </a:r>
          </a:p>
          <a:p>
            <a:pPr algn="ctr"/>
            <a:r>
              <a:rPr lang="hu-HU" sz="1600" i="1" dirty="0"/>
              <a:t> an output class</a:t>
            </a:r>
            <a:endParaRPr lang="en-GB" sz="1600" i="1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F821E2-8282-4153-B058-21A2DE1DE163}"/>
              </a:ext>
            </a:extLst>
          </p:cNvPr>
          <p:cNvSpPr/>
          <p:nvPr/>
        </p:nvSpPr>
        <p:spPr>
          <a:xfrm rot="16200000">
            <a:off x="4315264" y="5137581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4CD7-D2E3-4DB3-A9E3-4FDA27540888}"/>
              </a:ext>
            </a:extLst>
          </p:cNvPr>
          <p:cNvSpPr txBox="1"/>
          <p:nvPr/>
        </p:nvSpPr>
        <p:spPr>
          <a:xfrm>
            <a:off x="3901392" y="5789456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number of </a:t>
            </a:r>
          </a:p>
          <a:p>
            <a:pPr algn="ctr"/>
            <a:r>
              <a:rPr lang="hu-HU" sz="1600" i="1" dirty="0"/>
              <a:t>cells</a:t>
            </a:r>
            <a:endParaRPr lang="en-GB" sz="1600" i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82B3F3F-66BE-480B-9DD8-FB79B168217B}"/>
              </a:ext>
            </a:extLst>
          </p:cNvPr>
          <p:cNvSpPr/>
          <p:nvPr/>
        </p:nvSpPr>
        <p:spPr>
          <a:xfrm rot="5400000">
            <a:off x="6339550" y="3909710"/>
            <a:ext cx="288561" cy="23949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C2BAD-AF93-482A-B3C6-1310D920E246}"/>
              </a:ext>
            </a:extLst>
          </p:cNvPr>
          <p:cNvSpPr txBox="1"/>
          <p:nvPr/>
        </p:nvSpPr>
        <p:spPr>
          <a:xfrm>
            <a:off x="4472029" y="4060014"/>
            <a:ext cx="4023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can predict </a:t>
            </a:r>
          </a:p>
          <a:p>
            <a:pPr algn="ctr"/>
            <a:r>
              <a:rPr lang="hu-HU" sz="1600" i="1" dirty="0"/>
              <a:t>at most </a:t>
            </a:r>
            <a:r>
              <a:rPr lang="hu-HU" sz="1600" b="1" i="1" dirty="0"/>
              <a:t>5</a:t>
            </a:r>
            <a:r>
              <a:rPr lang="hu-HU" sz="1600" i="1" dirty="0"/>
              <a:t> bounding boxes</a:t>
            </a:r>
          </a:p>
          <a:p>
            <a:pPr algn="ctr"/>
            <a:r>
              <a:rPr lang="hu-HU" sz="1600" i="1" dirty="0"/>
              <a:t>(every bounding box have several paraemters)</a:t>
            </a:r>
            <a:endParaRPr lang="en-GB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0652F-C4F0-4CBE-AB6C-91EA687CA679}"/>
              </a:ext>
            </a:extLst>
          </p:cNvPr>
          <p:cNvSpPr txBox="1"/>
          <p:nvPr/>
        </p:nvSpPr>
        <p:spPr>
          <a:xfrm>
            <a:off x="8833403" y="4639718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THE OUTPUT IS A TENSOR</a:t>
            </a:r>
            <a:br>
              <a:rPr lang="hu-HU" b="1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WITH THIS DIMENSION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918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686300" y="1781175"/>
            <a:ext cx="74663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training dataset has the images with the labels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labels are the 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(x,y, w, h, confidence, class)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values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 the bounding box coordinates and the class label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YOLO network makes bad predictions at the beginning so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there’s a huge error term for the bounding boxes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AFTER THE TRAINING PROCEDURE THE MODEL</a:t>
            </a: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  IS ABLE TO DETECT OBJECTS AND DRAW BOUNDING BOXES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Why is it so fast? Because there is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no pre-processing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of the </a:t>
            </a: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input image + there is just a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single forward-propagation </a:t>
            </a:r>
          </a:p>
        </p:txBody>
      </p:sp>
    </p:spTree>
    <p:extLst>
      <p:ext uri="{BB962C8B-B14F-4D97-AF65-F5344CB8AC3E}">
        <p14:creationId xmlns:p14="http://schemas.microsoft.com/office/powerpoint/2010/main" val="3632895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442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 – LOSS FUNCTION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880BCE-7F15-45E2-B5CB-6D58894300A5}"/>
                  </a:ext>
                </a:extLst>
              </p:cNvPr>
              <p:cNvSpPr txBox="1"/>
              <p:nvPr/>
            </p:nvSpPr>
            <p:spPr>
              <a:xfrm>
                <a:off x="4493260" y="1781175"/>
                <a:ext cx="7678705" cy="4307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It is a regression model but we can not use simple </a:t>
                </a: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mean-squared error (MSE) </a:t>
                </a:r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loss function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There are </a:t>
                </a:r>
                <a:r>
                  <a:rPr lang="hu-HU" b="1" i="1" u="sng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several factors to consider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lvl="1"/>
                <a:endParaRPr lang="hu-HU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1.)</a:t>
                </a:r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 the loss function has to measure the accuracy of </a:t>
                </a:r>
              </a:p>
              <a:p>
                <a:pPr lvl="1"/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the predicted bounding boxes</a:t>
                </a:r>
              </a:p>
              <a:p>
                <a:pPr lvl="1"/>
                <a:endParaRPr lang="hu-HU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sz="2000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</a:t>
                </a:r>
                <a:r>
                  <a:rPr lang="hu-HU" sz="20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(x – x’ ) + (y – y’ )</a:t>
                </a:r>
              </a:p>
              <a:p>
                <a:pPr lvl="1"/>
                <a:endParaRPr lang="hu-HU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 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2.) </a:t>
                </a:r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the  loss function should measure the accuracy</a:t>
                </a:r>
              </a:p>
              <a:p>
                <a:pPr lvl="1"/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of the adjusted bounding box 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(width, height)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</a:t>
                </a:r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1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sz="1800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𝐰</m:t>
                        </m:r>
                      </m:e>
                    </m:rad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𝐰</m:t>
                        </m:r>
                      </m:e>
                    </m:rad>
                    <m:r>
                      <a:rPr lang="hu-HU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) +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</m:rad>
                  </m:oMath>
                </a14:m>
                <a:r>
                  <a:rPr lang="hu-HU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</m:rad>
                    <m:r>
                      <a:rPr lang="hu-HU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880BCE-7F15-45E2-B5CB-6D5889430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60" y="1781175"/>
                <a:ext cx="7678705" cy="4307974"/>
              </a:xfrm>
              <a:prstGeom prst="rect">
                <a:avLst/>
              </a:prstGeom>
              <a:blipFill>
                <a:blip r:embed="rId5"/>
                <a:stretch>
                  <a:fillRect l="-635" t="-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C1CD279-AEF7-41C7-BDBC-E9E234C76D3F}"/>
              </a:ext>
            </a:extLst>
          </p:cNvPr>
          <p:cNvSpPr txBox="1"/>
          <p:nvPr/>
        </p:nvSpPr>
        <p:spPr>
          <a:xfrm>
            <a:off x="7498080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4953-CEAC-4FB0-AE54-6FB1B94193A3}"/>
              </a:ext>
            </a:extLst>
          </p:cNvPr>
          <p:cNvSpPr txBox="1"/>
          <p:nvPr/>
        </p:nvSpPr>
        <p:spPr>
          <a:xfrm>
            <a:off x="7916741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8797E-BB80-425B-A0FA-42EFE0C576B2}"/>
              </a:ext>
            </a:extLst>
          </p:cNvPr>
          <p:cNvSpPr txBox="1"/>
          <p:nvPr/>
        </p:nvSpPr>
        <p:spPr>
          <a:xfrm>
            <a:off x="8660742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DC91C-DCAD-4142-B00C-E2435923307E}"/>
              </a:ext>
            </a:extLst>
          </p:cNvPr>
          <p:cNvSpPr txBox="1"/>
          <p:nvPr/>
        </p:nvSpPr>
        <p:spPr>
          <a:xfrm>
            <a:off x="9079403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8C29E-8119-4FED-AF56-2BFFE3EF7C75}"/>
              </a:ext>
            </a:extLst>
          </p:cNvPr>
          <p:cNvSpPr txBox="1"/>
          <p:nvPr/>
        </p:nvSpPr>
        <p:spPr>
          <a:xfrm>
            <a:off x="8076230" y="385205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2AF77-91F3-4B31-A708-F72D19425C82}"/>
              </a:ext>
            </a:extLst>
          </p:cNvPr>
          <p:cNvSpPr txBox="1"/>
          <p:nvPr/>
        </p:nvSpPr>
        <p:spPr>
          <a:xfrm>
            <a:off x="9280542" y="38703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E966-48CA-4121-8AF1-500D9E5056FD}"/>
              </a:ext>
            </a:extLst>
          </p:cNvPr>
          <p:cNvSpPr txBox="1"/>
          <p:nvPr/>
        </p:nvSpPr>
        <p:spPr>
          <a:xfrm>
            <a:off x="8415128" y="527177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569ED-7D01-4B72-AABF-82EE42EA6587}"/>
              </a:ext>
            </a:extLst>
          </p:cNvPr>
          <p:cNvSpPr txBox="1"/>
          <p:nvPr/>
        </p:nvSpPr>
        <p:spPr>
          <a:xfrm>
            <a:off x="9710880" y="529006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211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442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 – LOSS FUNCTION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493260" y="1781175"/>
            <a:ext cx="750718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is a regression model but we can not use simple </a:t>
            </a: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mean-squared error (MSE)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loss function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There are </a:t>
            </a:r>
            <a:r>
              <a:rPr lang="hu-HU" b="1" i="1" u="sng" dirty="0">
                <a:latin typeface="Trebuchet MS" panose="020B0603020202020204" pitchFamily="34" charset="0"/>
                <a:sym typeface="Wingdings" panose="05000000000000000000" pitchFamily="2" charset="2"/>
              </a:rPr>
              <a:t>several factors to consider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:</a:t>
            </a:r>
          </a:p>
          <a:p>
            <a:pPr lvl="1"/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loss function has to measure the accuracy of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the confidence score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sz="2000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(C – C’ ) </a:t>
            </a:r>
          </a:p>
          <a:p>
            <a:pPr lvl="1"/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4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.)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 loss function should measure the accuracy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object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8797E-BB80-425B-A0FA-42EFE0C576B2}"/>
              </a:ext>
            </a:extLst>
          </p:cNvPr>
          <p:cNvSpPr txBox="1"/>
          <p:nvPr/>
        </p:nvSpPr>
        <p:spPr>
          <a:xfrm>
            <a:off x="8406742" y="414340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DC91C-DCAD-4142-B00C-E2435923307E}"/>
              </a:ext>
            </a:extLst>
          </p:cNvPr>
          <p:cNvSpPr txBox="1"/>
          <p:nvPr/>
        </p:nvSpPr>
        <p:spPr>
          <a:xfrm>
            <a:off x="8825403" y="414340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2AF77-91F3-4B31-A708-F72D19425C82}"/>
              </a:ext>
            </a:extLst>
          </p:cNvPr>
          <p:cNvSpPr txBox="1"/>
          <p:nvPr/>
        </p:nvSpPr>
        <p:spPr>
          <a:xfrm>
            <a:off x="9057022" y="38703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942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343340" y="2674855"/>
            <a:ext cx="2265322" cy="8272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1255969" y="2750312"/>
            <a:ext cx="1614562" cy="788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luckily we have the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condifence level 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that has something to do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with he probability of the given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(the higher the value the better)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22BA-15A5-4EC7-80C3-672887FF9C37}"/>
              </a:ext>
            </a:extLst>
          </p:cNvPr>
          <p:cNvSpPr txBox="1"/>
          <p:nvPr/>
        </p:nvSpPr>
        <p:spPr>
          <a:xfrm>
            <a:off x="2900009" y="26268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0.91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F742E-CF54-4CF6-8E82-497AD28D2B0F}"/>
              </a:ext>
            </a:extLst>
          </p:cNvPr>
          <p:cNvSpPr txBox="1"/>
          <p:nvPr/>
        </p:nvSpPr>
        <p:spPr>
          <a:xfrm>
            <a:off x="1343340" y="31642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0.79 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10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343340" y="2674855"/>
            <a:ext cx="2265322" cy="8272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1255969" y="2750312"/>
            <a:ext cx="1614562" cy="788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6595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1.)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algorithms considers the bounding box with the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highest probability value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2.) the algorithm consider all the other bounding boxes and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ones that have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IOU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with the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selected one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22BA-15A5-4EC7-80C3-672887FF9C37}"/>
              </a:ext>
            </a:extLst>
          </p:cNvPr>
          <p:cNvSpPr txBox="1"/>
          <p:nvPr/>
        </p:nvSpPr>
        <p:spPr>
          <a:xfrm>
            <a:off x="2900009" y="26268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0.91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F742E-CF54-4CF6-8E82-497AD28D2B0F}"/>
              </a:ext>
            </a:extLst>
          </p:cNvPr>
          <p:cNvSpPr txBox="1"/>
          <p:nvPr/>
        </p:nvSpPr>
        <p:spPr>
          <a:xfrm>
            <a:off x="1343340" y="31642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0.79 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278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6595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1.)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algorithms considers the bounding box with the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highest probability value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2.) the algorithm consider all the other bounding boxes and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ones that have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IOU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with the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selected one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96CC2-A142-4C68-9585-2FADC55039D8}"/>
              </a:ext>
            </a:extLst>
          </p:cNvPr>
          <p:cNvSpPr txBox="1"/>
          <p:nvPr/>
        </p:nvSpPr>
        <p:spPr>
          <a:xfrm>
            <a:off x="3708400" y="5523866"/>
            <a:ext cx="622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We repeat these steps untill all bounding boxes have been</a:t>
            </a:r>
          </a:p>
          <a:p>
            <a:r>
              <a:rPr lang="hu-HU" dirty="0">
                <a:latin typeface="Trebuchet MS" panose="020B0603020202020204" pitchFamily="34" charset="0"/>
              </a:rPr>
              <a:t>	 either selected or suppressed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748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so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b="0" i="0" dirty="0">
                <a:effectLst/>
                <a:latin typeface="roboto"/>
              </a:rPr>
              <a:t>center </a:t>
            </a:r>
            <a:r>
              <a:rPr lang="hu-HU" b="1" i="0" dirty="0">
                <a:effectLst/>
                <a:latin typeface="roboto"/>
              </a:rPr>
              <a:t>(x,y)</a:t>
            </a:r>
            <a:r>
              <a:rPr lang="hu-HU" b="0" i="0" dirty="0">
                <a:effectLst/>
                <a:latin typeface="roboto"/>
              </a:rPr>
              <a:t> points</a:t>
            </a:r>
            <a:r>
              <a:rPr lang="en-GB" b="0" i="0" dirty="0">
                <a:effectLst/>
                <a:latin typeface="roboto"/>
              </a:rPr>
              <a:t> of both the </a:t>
            </a:r>
            <a:endParaRPr lang="hu-HU" b="0" i="0" dirty="0">
              <a:effectLst/>
              <a:latin typeface="roboto"/>
            </a:endParaRPr>
          </a:p>
          <a:p>
            <a:pPr lvl="1"/>
            <a:r>
              <a:rPr lang="hu-HU" dirty="0">
                <a:latin typeface="roboto"/>
              </a:rPr>
              <a:t>			</a:t>
            </a:r>
            <a:r>
              <a:rPr lang="en-GB" b="0" i="0" dirty="0">
                <a:effectLst/>
                <a:latin typeface="roboto"/>
              </a:rPr>
              <a:t>objects lies in the same grid</a:t>
            </a:r>
            <a:r>
              <a:rPr lang="hu-HU" b="0" i="0" dirty="0">
                <a:effectLst/>
                <a:latin typeface="roboto"/>
              </a:rPr>
              <a:t> cell</a:t>
            </a:r>
          </a:p>
          <a:p>
            <a:pPr lvl="1"/>
            <a:endParaRPr lang="hu-HU" dirty="0">
              <a:latin typeface="roboto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roboto"/>
                <a:sym typeface="Wingdings" panose="05000000000000000000" pitchFamily="2" charset="2"/>
              </a:rPr>
              <a:t>		 we can use </a:t>
            </a:r>
            <a:r>
              <a:rPr lang="hu-HU" b="1" dirty="0">
                <a:latin typeface="roboto"/>
                <a:sym typeface="Wingdings" panose="05000000000000000000" pitchFamily="2" charset="2"/>
              </a:rPr>
              <a:t>anchor boxes</a:t>
            </a:r>
            <a:r>
              <a:rPr lang="hu-HU" dirty="0">
                <a:latin typeface="roboto"/>
                <a:sym typeface="Wingdings" panose="05000000000000000000" pitchFamily="2" charset="2"/>
              </a:rPr>
              <a:t> to be able to</a:t>
            </a:r>
          </a:p>
          <a:p>
            <a:pPr lvl="1"/>
            <a:r>
              <a:rPr lang="hu-HU" dirty="0">
                <a:latin typeface="roboto"/>
                <a:sym typeface="Wingdings" panose="05000000000000000000" pitchFamily="2" charset="2"/>
              </a:rPr>
              <a:t>			predict and output both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8A078-5343-419F-99AF-41D9339D154F}"/>
              </a:ext>
            </a:extLst>
          </p:cNvPr>
          <p:cNvSpPr txBox="1"/>
          <p:nvPr/>
        </p:nvSpPr>
        <p:spPr>
          <a:xfrm>
            <a:off x="1602622" y="4429308"/>
            <a:ext cx="898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So we can pre-define anchor box shapes: we assume (with high probability) that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detected objects will have different shapes 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3A9B2-09FE-4DD9-82D7-5DBD3C6BC271}"/>
              </a:ext>
            </a:extLst>
          </p:cNvPr>
          <p:cNvSpPr/>
          <p:nvPr/>
        </p:nvSpPr>
        <p:spPr>
          <a:xfrm>
            <a:off x="4020878" y="5303520"/>
            <a:ext cx="581939" cy="975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1FBC22-8532-4DB6-A385-71C097E9EF2A}"/>
              </a:ext>
            </a:extLst>
          </p:cNvPr>
          <p:cNvSpPr/>
          <p:nvPr/>
        </p:nvSpPr>
        <p:spPr>
          <a:xfrm>
            <a:off x="5380850" y="5468034"/>
            <a:ext cx="2076255" cy="646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198A0-954D-455E-A0A3-2B44905A986C}"/>
              </a:ext>
            </a:extLst>
          </p:cNvPr>
          <p:cNvSpPr/>
          <p:nvPr/>
        </p:nvSpPr>
        <p:spPr>
          <a:xfrm>
            <a:off x="8235138" y="5402652"/>
            <a:ext cx="958989" cy="8617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2F376C-5F44-453A-B16D-2159AD3355C2}"/>
              </a:ext>
            </a:extLst>
          </p:cNvPr>
          <p:cNvSpPr/>
          <p:nvPr/>
        </p:nvSpPr>
        <p:spPr>
          <a:xfrm>
            <a:off x="8644344" y="5770880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37FCAB-AAD6-4D36-866A-334E935ECBD6}"/>
              </a:ext>
            </a:extLst>
          </p:cNvPr>
          <p:cNvSpPr/>
          <p:nvPr/>
        </p:nvSpPr>
        <p:spPr>
          <a:xfrm>
            <a:off x="6348689" y="5725007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7A008B-5449-4305-A7A4-11926C8794B0}"/>
              </a:ext>
            </a:extLst>
          </p:cNvPr>
          <p:cNvSpPr/>
          <p:nvPr/>
        </p:nvSpPr>
        <p:spPr>
          <a:xfrm>
            <a:off x="4241559" y="5763217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8773A-04E7-46A6-9CAC-19017D294D06}"/>
              </a:ext>
            </a:extLst>
          </p:cNvPr>
          <p:cNvSpPr txBox="1"/>
          <p:nvPr/>
        </p:nvSpPr>
        <p:spPr>
          <a:xfrm>
            <a:off x="1569798" y="5402652"/>
            <a:ext cx="20955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we can assign multiple</a:t>
            </a:r>
          </a:p>
          <a:p>
            <a:pPr algn="ctr"/>
            <a:r>
              <a:rPr lang="hu-HU" sz="1600" i="1" dirty="0"/>
              <a:t>anchor boxes (shapes)</a:t>
            </a:r>
          </a:p>
          <a:p>
            <a:pPr algn="ctr"/>
            <a:r>
              <a:rPr lang="hu-HU" sz="1600" i="1" dirty="0"/>
              <a:t>to a single grid cell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8641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E4B9E-6097-43A2-99D6-DA71D838425D}"/>
              </a:ext>
            </a:extLst>
          </p:cNvPr>
          <p:cNvSpPr/>
          <p:nvPr/>
        </p:nvSpPr>
        <p:spPr>
          <a:xfrm>
            <a:off x="1051340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6DD5-124E-4F59-BB35-327CA6BCA4C2}"/>
              </a:ext>
            </a:extLst>
          </p:cNvPr>
          <p:cNvSpPr/>
          <p:nvPr/>
        </p:nvSpPr>
        <p:spPr>
          <a:xfrm>
            <a:off x="1553845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F34AD-60AC-4BD0-9DC7-7DF013C9E4B7}"/>
              </a:ext>
            </a:extLst>
          </p:cNvPr>
          <p:cNvSpPr/>
          <p:nvPr/>
        </p:nvSpPr>
        <p:spPr>
          <a:xfrm>
            <a:off x="2056350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17CE1-E6ED-42F8-AD30-D1C8BA5B354F}"/>
              </a:ext>
            </a:extLst>
          </p:cNvPr>
          <p:cNvSpPr/>
          <p:nvPr/>
        </p:nvSpPr>
        <p:spPr>
          <a:xfrm>
            <a:off x="1051340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A3A532-912D-4447-9688-B1C57F536A9D}"/>
              </a:ext>
            </a:extLst>
          </p:cNvPr>
          <p:cNvSpPr/>
          <p:nvPr/>
        </p:nvSpPr>
        <p:spPr>
          <a:xfrm>
            <a:off x="1553845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15360-B22B-46A8-97D7-FF8D815C330D}"/>
              </a:ext>
            </a:extLst>
          </p:cNvPr>
          <p:cNvSpPr/>
          <p:nvPr/>
        </p:nvSpPr>
        <p:spPr>
          <a:xfrm>
            <a:off x="2056350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F75EA7-3044-43A1-8F87-A8A24BF67BB3}"/>
              </a:ext>
            </a:extLst>
          </p:cNvPr>
          <p:cNvSpPr/>
          <p:nvPr/>
        </p:nvSpPr>
        <p:spPr>
          <a:xfrm>
            <a:off x="1051340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17804-0CB6-49A0-8049-3EE5E0E4EBF3}"/>
              </a:ext>
            </a:extLst>
          </p:cNvPr>
          <p:cNvSpPr/>
          <p:nvPr/>
        </p:nvSpPr>
        <p:spPr>
          <a:xfrm>
            <a:off x="1553845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85E8E6-8DB8-4165-8318-4ED3C440FCF8}"/>
              </a:ext>
            </a:extLst>
          </p:cNvPr>
          <p:cNvSpPr/>
          <p:nvPr/>
        </p:nvSpPr>
        <p:spPr>
          <a:xfrm>
            <a:off x="2056350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458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1D85F-BA26-42AC-B004-46636B517D34}"/>
              </a:ext>
            </a:extLst>
          </p:cNvPr>
          <p:cNvSpPr txBox="1"/>
          <p:nvPr/>
        </p:nvSpPr>
        <p:spPr>
          <a:xfrm>
            <a:off x="4490720" y="387660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927BB-16B4-4489-B6F0-DD6718BDE5C2}"/>
              </a:ext>
            </a:extLst>
          </p:cNvPr>
          <p:cNvSpPr/>
          <p:nvPr/>
        </p:nvSpPr>
        <p:spPr>
          <a:xfrm>
            <a:off x="5161280" y="3266589"/>
            <a:ext cx="782320" cy="1717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255CA-0671-4CD5-8B24-280A88E7D5AA}"/>
              </a:ext>
            </a:extLst>
          </p:cNvPr>
          <p:cNvSpPr/>
          <p:nvPr/>
        </p:nvSpPr>
        <p:spPr>
          <a:xfrm>
            <a:off x="5262880" y="3066361"/>
            <a:ext cx="568960" cy="208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4D106-E001-4067-8BF7-9105D02E5B77}"/>
              </a:ext>
            </a:extLst>
          </p:cNvPr>
          <p:cNvSpPr txBox="1"/>
          <p:nvPr/>
        </p:nvSpPr>
        <p:spPr>
          <a:xfrm>
            <a:off x="5234614" y="3234192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B1CA4-3B7E-4197-A8F0-7E777E0B62EC}"/>
              </a:ext>
            </a:extLst>
          </p:cNvPr>
          <p:cNvSpPr txBox="1"/>
          <p:nvPr/>
        </p:nvSpPr>
        <p:spPr>
          <a:xfrm>
            <a:off x="6330424" y="3663444"/>
            <a:ext cx="2727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this is the precition vector</a:t>
            </a:r>
          </a:p>
          <a:p>
            <a:pPr algn="ctr"/>
            <a:r>
              <a:rPr lang="hu-HU" i="1" dirty="0"/>
              <a:t>when dealing with a single </a:t>
            </a:r>
          </a:p>
          <a:p>
            <a:pPr algn="ctr"/>
            <a:r>
              <a:rPr lang="hu-HU" i="1" dirty="0"/>
              <a:t>anchor box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53062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1D85F-BA26-42AC-B004-46636B517D34}"/>
              </a:ext>
            </a:extLst>
          </p:cNvPr>
          <p:cNvSpPr txBox="1"/>
          <p:nvPr/>
        </p:nvSpPr>
        <p:spPr>
          <a:xfrm>
            <a:off x="4418700" y="447873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927BB-16B4-4489-B6F0-DD6718BDE5C2}"/>
              </a:ext>
            </a:extLst>
          </p:cNvPr>
          <p:cNvSpPr/>
          <p:nvPr/>
        </p:nvSpPr>
        <p:spPr>
          <a:xfrm>
            <a:off x="5161280" y="2941468"/>
            <a:ext cx="782320" cy="33689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255CA-0671-4CD5-8B24-280A88E7D5AA}"/>
              </a:ext>
            </a:extLst>
          </p:cNvPr>
          <p:cNvSpPr/>
          <p:nvPr/>
        </p:nvSpPr>
        <p:spPr>
          <a:xfrm>
            <a:off x="5262880" y="2741240"/>
            <a:ext cx="568960" cy="3791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4D106-E001-4067-8BF7-9105D02E5B77}"/>
              </a:ext>
            </a:extLst>
          </p:cNvPr>
          <p:cNvSpPr txBox="1"/>
          <p:nvPr/>
        </p:nvSpPr>
        <p:spPr>
          <a:xfrm>
            <a:off x="5234614" y="2909072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B1CA4-3B7E-4197-A8F0-7E777E0B62EC}"/>
              </a:ext>
            </a:extLst>
          </p:cNvPr>
          <p:cNvSpPr txBox="1"/>
          <p:nvPr/>
        </p:nvSpPr>
        <p:spPr>
          <a:xfrm>
            <a:off x="1174798" y="4391950"/>
            <a:ext cx="2727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this is the precition vector</a:t>
            </a:r>
          </a:p>
          <a:p>
            <a:pPr algn="ctr"/>
            <a:r>
              <a:rPr lang="hu-HU" i="1" dirty="0"/>
              <a:t>when dealing with </a:t>
            </a:r>
            <a:r>
              <a:rPr lang="hu-HU" b="1" i="1" dirty="0"/>
              <a:t>2</a:t>
            </a:r>
            <a:r>
              <a:rPr lang="hu-HU" i="1" dirty="0"/>
              <a:t> single </a:t>
            </a:r>
          </a:p>
          <a:p>
            <a:pPr algn="ctr"/>
            <a:r>
              <a:rPr lang="hu-HU" i="1" dirty="0"/>
              <a:t>anchor boxes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768D6-5C7A-4658-A10A-122FBF502ABF}"/>
              </a:ext>
            </a:extLst>
          </p:cNvPr>
          <p:cNvSpPr txBox="1"/>
          <p:nvPr/>
        </p:nvSpPr>
        <p:spPr>
          <a:xfrm>
            <a:off x="5242560" y="4556120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2071B69-07BE-4969-B398-FE1DE781A8AC}"/>
              </a:ext>
            </a:extLst>
          </p:cNvPr>
          <p:cNvSpPr/>
          <p:nvPr/>
        </p:nvSpPr>
        <p:spPr>
          <a:xfrm>
            <a:off x="6096000" y="2966889"/>
            <a:ext cx="386080" cy="15689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A71E7B7-352A-4F8D-9A40-554CA14AB619}"/>
              </a:ext>
            </a:extLst>
          </p:cNvPr>
          <p:cNvSpPr/>
          <p:nvPr/>
        </p:nvSpPr>
        <p:spPr>
          <a:xfrm>
            <a:off x="6106160" y="4637059"/>
            <a:ext cx="386080" cy="15689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877A-70C1-4530-8768-35D42DB52A49}"/>
              </a:ext>
            </a:extLst>
          </p:cNvPr>
          <p:cNvSpPr txBox="1"/>
          <p:nvPr/>
        </p:nvSpPr>
        <p:spPr>
          <a:xfrm>
            <a:off x="6614160" y="3275279"/>
            <a:ext cx="258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bounding box related info</a:t>
            </a:r>
          </a:p>
          <a:p>
            <a:pPr algn="ctr"/>
            <a:r>
              <a:rPr lang="hu-HU" i="1" dirty="0"/>
              <a:t>+ confidence and class</a:t>
            </a:r>
          </a:p>
          <a:p>
            <a:pPr algn="ctr"/>
            <a:r>
              <a:rPr lang="hu-HU" i="1" dirty="0"/>
              <a:t>for the first object</a:t>
            </a:r>
            <a:endParaRPr lang="en-GB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236AEA-9C57-48E9-A1B1-F4328378AD39}"/>
              </a:ext>
            </a:extLst>
          </p:cNvPr>
          <p:cNvSpPr txBox="1"/>
          <p:nvPr/>
        </p:nvSpPr>
        <p:spPr>
          <a:xfrm>
            <a:off x="6614160" y="4941109"/>
            <a:ext cx="258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bounding box related info</a:t>
            </a:r>
          </a:p>
          <a:p>
            <a:pPr algn="ctr"/>
            <a:r>
              <a:rPr lang="hu-HU" i="1" dirty="0"/>
              <a:t>+ confidence and class</a:t>
            </a:r>
          </a:p>
          <a:p>
            <a:pPr algn="ctr"/>
            <a:r>
              <a:rPr lang="hu-HU" i="1" dirty="0"/>
              <a:t>for the second object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391094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IMAGE RESIZE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4E998-33A0-4197-81EF-0AA88C6A10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3" y="2289537"/>
            <a:ext cx="1756668" cy="2635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E344A7-0FF5-4D88-ABD1-83D75C28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87" y="2862711"/>
            <a:ext cx="1488653" cy="148865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B6F98-121D-4DB7-86DA-FF6EEA7AE8EA}"/>
              </a:ext>
            </a:extLst>
          </p:cNvPr>
          <p:cNvCxnSpPr/>
          <p:nvPr/>
        </p:nvCxnSpPr>
        <p:spPr>
          <a:xfrm>
            <a:off x="3139224" y="362086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2A9226-F199-4067-A68F-F967C8F28BBC}"/>
              </a:ext>
            </a:extLst>
          </p:cNvPr>
          <p:cNvSpPr txBox="1"/>
          <p:nvPr/>
        </p:nvSpPr>
        <p:spPr>
          <a:xfrm>
            <a:off x="5343179" y="1277109"/>
            <a:ext cx="6521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have images with arbitrary dimensions but the YOLO</a:t>
            </a:r>
          </a:p>
          <a:p>
            <a:r>
              <a:rPr lang="hu-HU" dirty="0"/>
              <a:t>   model is working with </a:t>
            </a:r>
            <a:r>
              <a:rPr lang="hu-HU" b="1" dirty="0"/>
              <a:t>320x320</a:t>
            </a:r>
            <a:r>
              <a:rPr lang="hu-HU" dirty="0"/>
              <a:t> pixels images ...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SOME TREANSFORMAZION IS NEEDED</a:t>
            </a:r>
          </a:p>
          <a:p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	    </a:t>
            </a:r>
            <a:r>
              <a:rPr lang="hu-HU" dirty="0">
                <a:sym typeface="Wingdings" panose="05000000000000000000" pitchFamily="2" charset="2"/>
              </a:rPr>
              <a:t>  </a:t>
            </a:r>
            <a:r>
              <a:rPr lang="hu-HU" b="1" dirty="0">
                <a:sym typeface="Wingdings" panose="05000000000000000000" pitchFamily="2" charset="2"/>
              </a:rPr>
              <a:t>note</a:t>
            </a:r>
            <a:r>
              <a:rPr lang="hu-HU" dirty="0">
                <a:sym typeface="Wingdings" panose="05000000000000000000" pitchFamily="2" charset="2"/>
              </a:rPr>
              <a:t>: the object detection algorithm  is for the</a:t>
            </a:r>
          </a:p>
          <a:p>
            <a:r>
              <a:rPr lang="hu-HU" dirty="0">
                <a:sym typeface="Wingdings" panose="05000000000000000000" pitchFamily="2" charset="2"/>
              </a:rPr>
              <a:t>		 rescaled images. Bounding boxes coordinates</a:t>
            </a:r>
          </a:p>
          <a:p>
            <a:r>
              <a:rPr lang="hu-HU" dirty="0">
                <a:sym typeface="Wingdings" panose="05000000000000000000" pitchFamily="2" charset="2"/>
              </a:rPr>
              <a:t>		     are for the </a:t>
            </a:r>
            <a:r>
              <a:rPr lang="hu-HU" b="1" dirty="0">
                <a:sym typeface="Wingdings" panose="05000000000000000000" pitchFamily="2" charset="2"/>
              </a:rPr>
              <a:t>320x320</a:t>
            </a:r>
            <a:r>
              <a:rPr lang="hu-HU" dirty="0">
                <a:sym typeface="Wingdings" panose="05000000000000000000" pitchFamily="2" charset="2"/>
              </a:rPr>
              <a:t> pixels image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     we want to show the bounding boxes on the </a:t>
            </a:r>
            <a:r>
              <a:rPr lang="hu-HU" b="1" dirty="0">
                <a:sym typeface="Wingdings" panose="05000000000000000000" pitchFamily="2" charset="2"/>
              </a:rPr>
              <a:t>original</a:t>
            </a:r>
          </a:p>
          <a:p>
            <a:r>
              <a:rPr lang="hu-HU" b="1" dirty="0">
                <a:sym typeface="Wingdings" panose="05000000000000000000" pitchFamily="2" charset="2"/>
              </a:rPr>
              <a:t>		image</a:t>
            </a:r>
            <a:r>
              <a:rPr lang="hu-HU" dirty="0">
                <a:sym typeface="Wingdings" panose="05000000000000000000" pitchFamily="2" charset="2"/>
              </a:rPr>
              <a:t> so we have to transform !!!</a:t>
            </a:r>
            <a:endParaRPr lang="hu-H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1133D2-4750-42B5-B92C-E841A1B67A12}"/>
              </a:ext>
            </a:extLst>
          </p:cNvPr>
          <p:cNvSpPr txBox="1"/>
          <p:nvPr/>
        </p:nvSpPr>
        <p:spPr>
          <a:xfrm>
            <a:off x="4165387" y="4734560"/>
            <a:ext cx="5773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have to use  </a:t>
            </a:r>
            <a:r>
              <a:rPr lang="hu-HU" b="1" dirty="0"/>
              <a:t>width_scale</a:t>
            </a:r>
            <a:r>
              <a:rPr lang="hu-HU" dirty="0"/>
              <a:t> and </a:t>
            </a:r>
            <a:r>
              <a:rPr lang="hu-HU" b="1" dirty="0"/>
              <a:t>height_scale</a:t>
            </a:r>
            <a:r>
              <a:rPr lang="hu-HU" dirty="0"/>
              <a:t> factors for</a:t>
            </a:r>
          </a:p>
          <a:p>
            <a:r>
              <a:rPr lang="hu-HU" dirty="0"/>
              <a:t>	these transformations (horizontally and vertically)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325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58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CLASS ARRAY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A9226-F199-4067-A68F-F967C8F28BBC}"/>
              </a:ext>
            </a:extLst>
          </p:cNvPr>
          <p:cNvSpPr txBox="1"/>
          <p:nvPr/>
        </p:nvSpPr>
        <p:spPr>
          <a:xfrm>
            <a:off x="1472219" y="1541269"/>
            <a:ext cx="77059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can use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one-hot representation: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dimensional array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values (zeros and ones accordingly)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[1 0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first class (car)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1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second class (chair)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0 1]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third class (pedestrian)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38AD-7D5C-4F87-BB3B-5F5BF8D0616E}"/>
              </a:ext>
            </a:extLst>
          </p:cNvPr>
          <p:cNvSpPr txBox="1"/>
          <p:nvPr/>
        </p:nvSpPr>
        <p:spPr>
          <a:xfrm>
            <a:off x="2071777" y="49105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[0.15 0.7 0.15]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9E6A3BE-9472-4EB9-854D-44302EBB8FF3}"/>
              </a:ext>
            </a:extLst>
          </p:cNvPr>
          <p:cNvSpPr/>
          <p:nvPr/>
        </p:nvSpPr>
        <p:spPr>
          <a:xfrm>
            <a:off x="3779520" y="4572000"/>
            <a:ext cx="264160" cy="1046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5A3B9-BB2E-4328-8B39-970125E81CF4}"/>
              </a:ext>
            </a:extLst>
          </p:cNvPr>
          <p:cNvSpPr txBox="1"/>
          <p:nvPr/>
        </p:nvSpPr>
        <p:spPr>
          <a:xfrm>
            <a:off x="4191381" y="4633575"/>
            <a:ext cx="6886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it means that there is </a:t>
            </a:r>
            <a:r>
              <a:rPr lang="hu-HU" b="1" i="1" dirty="0"/>
              <a:t>15%</a:t>
            </a:r>
            <a:r>
              <a:rPr lang="hu-HU" i="1" dirty="0"/>
              <a:t> probability that the detected</a:t>
            </a:r>
          </a:p>
          <a:p>
            <a:pPr algn="ctr"/>
            <a:r>
              <a:rPr lang="hu-HU" i="1" dirty="0"/>
              <a:t>object is a </a:t>
            </a:r>
            <a:r>
              <a:rPr lang="hu-HU" b="1" i="1" dirty="0"/>
              <a:t>car</a:t>
            </a:r>
            <a:r>
              <a:rPr lang="hu-HU" i="1" dirty="0"/>
              <a:t> (first class), it has </a:t>
            </a:r>
            <a:r>
              <a:rPr lang="hu-HU" b="1" i="1" dirty="0"/>
              <a:t>70%</a:t>
            </a:r>
            <a:r>
              <a:rPr lang="hu-HU" i="1" dirty="0"/>
              <a:t> probability that the object</a:t>
            </a:r>
          </a:p>
          <a:p>
            <a:pPr algn="ctr"/>
            <a:r>
              <a:rPr lang="hu-HU" i="1" dirty="0"/>
              <a:t>is a </a:t>
            </a:r>
            <a:r>
              <a:rPr lang="hu-HU" b="1" i="1" dirty="0"/>
              <a:t>chair</a:t>
            </a:r>
            <a:r>
              <a:rPr lang="hu-HU" i="1" dirty="0"/>
              <a:t> (second class) and it has </a:t>
            </a:r>
            <a:r>
              <a:rPr lang="hu-HU" b="1" i="1" dirty="0"/>
              <a:t>15%</a:t>
            </a:r>
            <a:r>
              <a:rPr lang="hu-HU" i="1" dirty="0"/>
              <a:t> probability that it is a </a:t>
            </a:r>
            <a:r>
              <a:rPr lang="hu-HU" b="1" i="1" dirty="0"/>
              <a:t>pedestrian</a:t>
            </a:r>
          </a:p>
        </p:txBody>
      </p:sp>
    </p:spTree>
    <p:extLst>
      <p:ext uri="{BB962C8B-B14F-4D97-AF65-F5344CB8AC3E}">
        <p14:creationId xmlns:p14="http://schemas.microsoft.com/office/powerpoint/2010/main" val="18369747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2983598" y="1931540"/>
            <a:ext cx="5703201" cy="35371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2892234" y="1520899"/>
            <a:ext cx="218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2B2454-FAF5-49AD-951D-D554EC16A947}"/>
              </a:ext>
            </a:extLst>
          </p:cNvPr>
          <p:cNvSpPr/>
          <p:nvPr/>
        </p:nvSpPr>
        <p:spPr>
          <a:xfrm>
            <a:off x="5722620" y="3618853"/>
            <a:ext cx="162560" cy="16256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48D76-75B1-4D17-8157-1833D13F1E9A}"/>
              </a:ext>
            </a:extLst>
          </p:cNvPr>
          <p:cNvSpPr txBox="1"/>
          <p:nvPr/>
        </p:nvSpPr>
        <p:spPr>
          <a:xfrm>
            <a:off x="5854700" y="326454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(x,y)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6A613-34F0-4376-9598-12C054AE30AE}"/>
              </a:ext>
            </a:extLst>
          </p:cNvPr>
          <p:cNvSpPr txBox="1"/>
          <p:nvPr/>
        </p:nvSpPr>
        <p:spPr>
          <a:xfrm>
            <a:off x="3030220" y="196335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E797B3-3EC8-4B60-9D7D-D681BF5EFC20}"/>
              </a:ext>
            </a:extLst>
          </p:cNvPr>
          <p:cNvSpPr/>
          <p:nvPr/>
        </p:nvSpPr>
        <p:spPr>
          <a:xfrm>
            <a:off x="2944311" y="1859865"/>
            <a:ext cx="162560" cy="16256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E63F8F6-A5AD-492E-A014-2E8EA83F5814}"/>
              </a:ext>
            </a:extLst>
          </p:cNvPr>
          <p:cNvSpPr/>
          <p:nvPr/>
        </p:nvSpPr>
        <p:spPr>
          <a:xfrm>
            <a:off x="8856979" y="2059585"/>
            <a:ext cx="256089" cy="32810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C1969-35C1-476B-B1D1-FC740D56E55C}"/>
              </a:ext>
            </a:extLst>
          </p:cNvPr>
          <p:cNvSpPr txBox="1"/>
          <p:nvPr/>
        </p:nvSpPr>
        <p:spPr>
          <a:xfrm>
            <a:off x="9286619" y="3515466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height (h)</a:t>
            </a:r>
            <a:endParaRPr lang="en-GB" b="1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E85F2B6-AB6D-422B-80A6-B4C4D499C4A8}"/>
              </a:ext>
            </a:extLst>
          </p:cNvPr>
          <p:cNvSpPr/>
          <p:nvPr/>
        </p:nvSpPr>
        <p:spPr>
          <a:xfrm rot="5400000">
            <a:off x="5741371" y="3347352"/>
            <a:ext cx="287616" cy="49513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B38CAF-C2EF-47A9-9836-BC1B3543B64D}"/>
              </a:ext>
            </a:extLst>
          </p:cNvPr>
          <p:cNvSpPr txBox="1"/>
          <p:nvPr/>
        </p:nvSpPr>
        <p:spPr>
          <a:xfrm>
            <a:off x="5349754" y="607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width (w)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50227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01D53-A58B-4AE9-8824-111867B9A845}"/>
              </a:ext>
            </a:extLst>
          </p:cNvPr>
          <p:cNvSpPr txBox="1"/>
          <p:nvPr/>
        </p:nvSpPr>
        <p:spPr>
          <a:xfrm>
            <a:off x="1535837" y="1140897"/>
            <a:ext cx="660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was first published in </a:t>
            </a:r>
            <a:r>
              <a:rPr lang="en-GB" b="1" dirty="0"/>
              <a:t>2</a:t>
            </a:r>
            <a:r>
              <a:rPr lang="hu-HU" b="1" dirty="0"/>
              <a:t>016</a:t>
            </a:r>
            <a:r>
              <a:rPr lang="hu-HU" dirty="0"/>
              <a:t> by </a:t>
            </a:r>
            <a:r>
              <a:rPr lang="en-GB" b="1" dirty="0"/>
              <a:t>Christian </a:t>
            </a:r>
            <a:r>
              <a:rPr lang="hu-HU" b="1" dirty="0"/>
              <a:t>Szegedy </a:t>
            </a:r>
            <a:r>
              <a:rPr lang="en-GB" dirty="0"/>
              <a:t>and his colleagues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428FF-1581-4833-8B6E-C20E7DAB2107}"/>
              </a:ext>
            </a:extLst>
          </p:cNvPr>
          <p:cNvSpPr txBox="1"/>
          <p:nvPr/>
        </p:nvSpPr>
        <p:spPr>
          <a:xfrm>
            <a:off x="2521258" y="1695636"/>
            <a:ext cx="6311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this approach is the state-of-the-art computer vision approach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  for object detection (accuracy and speed)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	Although there are several version of </a:t>
            </a:r>
            <a:r>
              <a:rPr lang="hu-HU" b="1" dirty="0">
                <a:sym typeface="Wingdings" panose="05000000000000000000" pitchFamily="2" charset="2"/>
              </a:rPr>
              <a:t>YOLO</a:t>
            </a:r>
            <a:r>
              <a:rPr lang="hu-HU" dirty="0">
                <a:sym typeface="Wingdings" panose="05000000000000000000" pitchFamily="2" charset="2"/>
              </a:rPr>
              <a:t>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3496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8CEF72-E01D-499B-8DBC-58C122EDB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3" y="1629365"/>
            <a:ext cx="2086187" cy="31292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634EBC-4454-4ACD-9077-5E5648948963}"/>
              </a:ext>
            </a:extLst>
          </p:cNvPr>
          <p:cNvCxnSpPr/>
          <p:nvPr/>
        </p:nvCxnSpPr>
        <p:spPr>
          <a:xfrm>
            <a:off x="3125705" y="3227383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698652-49CA-448A-BF63-B9D54772FFC8}"/>
              </a:ext>
            </a:extLst>
          </p:cNvPr>
          <p:cNvCxnSpPr/>
          <p:nvPr/>
        </p:nvCxnSpPr>
        <p:spPr>
          <a:xfrm>
            <a:off x="7758172" y="3155090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55E0104-FB30-4818-A7AE-EA1FD8DDDC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19" y="1629365"/>
            <a:ext cx="2086187" cy="31292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133E3A-A520-421D-A1E9-880C9D0D658C}"/>
              </a:ext>
            </a:extLst>
          </p:cNvPr>
          <p:cNvSpPr/>
          <p:nvPr/>
        </p:nvSpPr>
        <p:spPr>
          <a:xfrm>
            <a:off x="9262276" y="1898917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EE4152-C6A4-40FA-9204-94900E2A1964}"/>
              </a:ext>
            </a:extLst>
          </p:cNvPr>
          <p:cNvSpPr/>
          <p:nvPr/>
        </p:nvSpPr>
        <p:spPr>
          <a:xfrm>
            <a:off x="9819628" y="2321091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6F301-B631-4F4C-9099-2854D70B6A4C}"/>
              </a:ext>
            </a:extLst>
          </p:cNvPr>
          <p:cNvSpPr txBox="1"/>
          <p:nvPr/>
        </p:nvSpPr>
        <p:spPr>
          <a:xfrm>
            <a:off x="9738860" y="2012025"/>
            <a:ext cx="44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85C2E8-F8CC-4D78-8BEE-B55D1D703789}"/>
              </a:ext>
            </a:extLst>
          </p:cNvPr>
          <p:cNvSpPr txBox="1"/>
          <p:nvPr/>
        </p:nvSpPr>
        <p:spPr>
          <a:xfrm>
            <a:off x="3597636" y="4064188"/>
            <a:ext cx="3966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there is a </a:t>
            </a:r>
            <a:r>
              <a:rPr lang="hu-HU" b="1" i="1" dirty="0"/>
              <a:t>VGG16</a:t>
            </a:r>
          </a:p>
          <a:p>
            <a:pPr algn="ctr"/>
            <a:r>
              <a:rPr lang="hu-HU" i="1" dirty="0"/>
              <a:t>convolutional neural network</a:t>
            </a:r>
          </a:p>
          <a:p>
            <a:pPr algn="ctr"/>
            <a:r>
              <a:rPr lang="hu-HU" i="1" dirty="0"/>
              <a:t>+ </a:t>
            </a:r>
            <a:r>
              <a:rPr lang="hu-HU" b="1" i="1" dirty="0"/>
              <a:t>6</a:t>
            </a:r>
            <a:r>
              <a:rPr lang="hu-HU" i="1" dirty="0"/>
              <a:t> additional </a:t>
            </a:r>
            <a:r>
              <a:rPr lang="hu-HU" b="1" i="1" dirty="0"/>
              <a:t>feature detector </a:t>
            </a:r>
            <a:r>
              <a:rPr lang="hu-HU" i="1" dirty="0"/>
              <a:t>layers !!!</a:t>
            </a:r>
          </a:p>
          <a:p>
            <a:pPr algn="ctr"/>
            <a:r>
              <a:rPr lang="hu-HU" b="1" i="1" dirty="0"/>
              <a:t>(NO FULLY CONNECTED LAYER)</a:t>
            </a:r>
            <a:endParaRPr lang="en-GB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1062D-A174-4936-BABA-79E262970824}"/>
              </a:ext>
            </a:extLst>
          </p:cNvPr>
          <p:cNvSpPr txBox="1"/>
          <p:nvPr/>
        </p:nvSpPr>
        <p:spPr>
          <a:xfrm>
            <a:off x="10686506" y="4664353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prediction</a:t>
            </a:r>
          </a:p>
          <a:p>
            <a:pPr algn="ctr"/>
            <a:r>
              <a:rPr lang="hu-HU" b="1" i="1" dirty="0"/>
              <a:t>vectors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A7D4E-54E8-4EE8-A830-65954F9A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36" y="2312189"/>
            <a:ext cx="4147785" cy="15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63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FDFB1-428D-4B44-AA5D-BAAEDF9B4280}"/>
              </a:ext>
            </a:extLst>
          </p:cNvPr>
          <p:cNvSpPr txBox="1"/>
          <p:nvPr/>
        </p:nvSpPr>
        <p:spPr>
          <a:xfrm>
            <a:off x="1306004" y="1112499"/>
            <a:ext cx="108318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Usually convolutional neural networks have pooling layers and fully connected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layers as the last part of the architecture 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HERE WE DO NOT HAVE ANY OF THESE LAYERS</a:t>
            </a:r>
          </a:p>
          <a:p>
            <a:pPr lvl="1"/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					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convolutional layers will make the predictions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      for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bounding boxes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localizations + object classes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the main idea behind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SSD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several convolutional layers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 make predictions (these predictions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	are validated finally)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deep neural network that is able to extract semantic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meaning from the input image while preserving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the spatial structure of the image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b="0" i="0" dirty="0">
                <a:effectLst/>
                <a:latin typeface="Trebuchet MS" panose="020B0603020202020204" pitchFamily="34" charset="0"/>
              </a:rPr>
              <a:t>							(of course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at a lower resolution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)</a:t>
            </a: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3C7F-AEDB-4F20-BC6E-6E98004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5" y="3165629"/>
            <a:ext cx="4970486" cy="189351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C649F04-1A2B-4B8D-B9B8-2E4E91597343}"/>
              </a:ext>
            </a:extLst>
          </p:cNvPr>
          <p:cNvSpPr/>
          <p:nvPr/>
        </p:nvSpPr>
        <p:spPr>
          <a:xfrm rot="16200000">
            <a:off x="1392349" y="2819828"/>
            <a:ext cx="148590" cy="1069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5AB16-46A3-46FC-B27B-AEED015035BB}"/>
              </a:ext>
            </a:extLst>
          </p:cNvPr>
          <p:cNvSpPr txBox="1"/>
          <p:nvPr/>
        </p:nvSpPr>
        <p:spPr>
          <a:xfrm>
            <a:off x="472205" y="2057633"/>
            <a:ext cx="1988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backbone</a:t>
            </a:r>
          </a:p>
          <a:p>
            <a:pPr algn="ctr"/>
            <a:r>
              <a:rPr lang="hu-HU" sz="1600" i="1" dirty="0"/>
              <a:t>a pretrained image</a:t>
            </a:r>
          </a:p>
          <a:p>
            <a:pPr algn="ctr"/>
            <a:r>
              <a:rPr lang="hu-HU" sz="1600" i="1" dirty="0"/>
              <a:t>classification network</a:t>
            </a:r>
          </a:p>
          <a:p>
            <a:pPr algn="ctr"/>
            <a:r>
              <a:rPr lang="hu-HU" sz="1600" i="1" dirty="0"/>
              <a:t>(feature extractor)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78B47FE-EF11-4EE9-871A-820042B19E03}"/>
              </a:ext>
            </a:extLst>
          </p:cNvPr>
          <p:cNvSpPr/>
          <p:nvPr/>
        </p:nvSpPr>
        <p:spPr>
          <a:xfrm rot="5400000">
            <a:off x="3636983" y="3935017"/>
            <a:ext cx="191154" cy="2766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EB7DD-6740-4AFD-B136-90248FDE491E}"/>
              </a:ext>
            </a:extLst>
          </p:cNvPr>
          <p:cNvSpPr txBox="1"/>
          <p:nvPr/>
        </p:nvSpPr>
        <p:spPr>
          <a:xfrm>
            <a:off x="2625270" y="5577360"/>
            <a:ext cx="22145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SSD head</a:t>
            </a:r>
          </a:p>
          <a:p>
            <a:pPr algn="ctr"/>
            <a:r>
              <a:rPr lang="hu-HU" sz="1600" i="1" dirty="0"/>
              <a:t>several (</a:t>
            </a:r>
            <a:r>
              <a:rPr lang="hu-HU" sz="1600" b="1" i="1" dirty="0"/>
              <a:t>6</a:t>
            </a:r>
            <a:r>
              <a:rPr lang="hu-HU" sz="1600" i="1" dirty="0"/>
              <a:t>) convolutional</a:t>
            </a:r>
          </a:p>
          <a:p>
            <a:pPr algn="ctr"/>
            <a:r>
              <a:rPr lang="hu-HU" sz="1600" i="1" dirty="0"/>
              <a:t>layers that produce the</a:t>
            </a:r>
          </a:p>
          <a:p>
            <a:pPr algn="ctr"/>
            <a:r>
              <a:rPr lang="hu-HU" sz="1600" b="1" i="1" dirty="0"/>
              <a:t>output vectors</a:t>
            </a:r>
          </a:p>
        </p:txBody>
      </p:sp>
    </p:spTree>
    <p:extLst>
      <p:ext uri="{BB962C8B-B14F-4D97-AF65-F5344CB8AC3E}">
        <p14:creationId xmlns:p14="http://schemas.microsoft.com/office/powerpoint/2010/main" val="16109037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500" b="1" u="sng" dirty="0">
                <a:solidFill>
                  <a:srgbClr val="00B0F0"/>
                </a:solidFill>
              </a:rPr>
              <a:t>VGG16</a:t>
            </a:r>
            <a:endParaRPr lang="hu-HU" sz="3500" b="1" u="sng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DDADD-9474-477E-99B2-2201DC8C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1" y="3251585"/>
            <a:ext cx="5052689" cy="2846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8E52E-C8E2-49FA-8E9E-716E6BA32884}"/>
              </a:ext>
            </a:extLst>
          </p:cNvPr>
          <p:cNvSpPr txBox="1"/>
          <p:nvPr/>
        </p:nvSpPr>
        <p:spPr>
          <a:xfrm>
            <a:off x="1216241" y="1002397"/>
            <a:ext cx="108478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It is a deep convolutional neural network architecture proposed by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en-GB" dirty="0"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K. </a:t>
            </a:r>
            <a:r>
              <a:rPr lang="en-GB" b="1" i="0" dirty="0" err="1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Simonyan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and 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A. Zisserman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 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</a:rPr>
              <a:t>back in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2014</a:t>
            </a:r>
          </a:p>
          <a:p>
            <a:endParaRPr lang="hu-HU" b="1" dirty="0">
              <a:solidFill>
                <a:srgbClr val="191000"/>
              </a:solidFill>
              <a:latin typeface="Trebuchet MS" panose="020B0603020202020204" pitchFamily="34" charset="0"/>
            </a:endParaRPr>
          </a:p>
          <a:p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		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it is able to detect objects and classify images</a:t>
            </a:r>
          </a:p>
          <a:p>
            <a:endParaRPr lang="hu-HU" dirty="0">
              <a:solidFill>
                <a:srgbClr val="191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 this architecture is able to achieve even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93%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accuracy on the ImageNet</a:t>
            </a: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dataset (cntaining more than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14 million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image samples – with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1000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classes)</a:t>
            </a:r>
          </a:p>
          <a:p>
            <a:endParaRPr lang="hu-HU" dirty="0">
              <a:solidFill>
                <a:srgbClr val="191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VGG16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is a bit better than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architeture: it replaces large kernel</a:t>
            </a: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filters with smaller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3x3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sized filters</a:t>
            </a:r>
            <a:endParaRPr lang="hu-HU" b="1" u="sng" dirty="0">
              <a:solidFill>
                <a:srgbClr val="FF7C8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FF7C8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			</a:t>
            </a:r>
            <a:endParaRPr lang="en-GB" dirty="0">
              <a:solidFill>
                <a:srgbClr val="FF7C8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606A0-A6A9-47ED-A36E-2876DC37DE6F}"/>
              </a:ext>
            </a:extLst>
          </p:cNvPr>
          <p:cNvSpPr txBox="1"/>
          <p:nvPr/>
        </p:nvSpPr>
        <p:spPr>
          <a:xfrm>
            <a:off x="6517303" y="4674759"/>
            <a:ext cx="24166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slow training procedure</a:t>
            </a:r>
          </a:p>
          <a:p>
            <a:pPr algn="ctr"/>
            <a:endParaRPr lang="hu-HU" sz="1600" i="1" dirty="0"/>
          </a:p>
          <a:p>
            <a:pPr algn="ctr"/>
            <a:r>
              <a:rPr lang="hu-HU" sz="1600" i="1" dirty="0"/>
              <a:t>the weights are quite large</a:t>
            </a:r>
          </a:p>
          <a:p>
            <a:pPr algn="ctr"/>
            <a:r>
              <a:rPr lang="hu-HU" sz="1600" i="1" dirty="0"/>
              <a:t>(~</a:t>
            </a:r>
            <a:r>
              <a:rPr lang="hu-HU" sz="1600" b="1" i="1" dirty="0"/>
              <a:t>550MB</a:t>
            </a:r>
            <a:r>
              <a:rPr lang="hu-HU" sz="1600" i="1" dirty="0"/>
              <a:t>)</a:t>
            </a:r>
            <a:endParaRPr lang="en-GB" sz="1600" i="1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EFE644F-D816-4C69-AE7D-0D5A9102677D}"/>
              </a:ext>
            </a:extLst>
          </p:cNvPr>
          <p:cNvSpPr/>
          <p:nvPr/>
        </p:nvSpPr>
        <p:spPr>
          <a:xfrm>
            <a:off x="9037467" y="4502140"/>
            <a:ext cx="230819" cy="14532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03061-A6B9-4B85-91D5-8CECBE6B0A07}"/>
              </a:ext>
            </a:extLst>
          </p:cNvPr>
          <p:cNvSpPr txBox="1"/>
          <p:nvPr/>
        </p:nvSpPr>
        <p:spPr>
          <a:xfrm>
            <a:off x="9454719" y="5044090"/>
            <a:ext cx="17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7C80"/>
                </a:solidFill>
              </a:rPr>
              <a:t>DISADVANTAGES</a:t>
            </a:r>
            <a:endParaRPr lang="en-GB" b="1" u="sng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492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BD30C-E19F-423D-8417-3E6270737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74" y="2632893"/>
            <a:ext cx="1488877" cy="22333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DC8E17-3733-4FD0-8444-201763D21AAA}"/>
              </a:ext>
            </a:extLst>
          </p:cNvPr>
          <p:cNvCxnSpPr/>
          <p:nvPr/>
        </p:nvCxnSpPr>
        <p:spPr>
          <a:xfrm>
            <a:off x="2722776" y="368830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FCB68-8335-4594-A93A-C9FD9E12D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80" y="2632892"/>
            <a:ext cx="1488877" cy="22333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85A523-6549-4C7E-8A87-D56DC082D000}"/>
              </a:ext>
            </a:extLst>
          </p:cNvPr>
          <p:cNvSpPr/>
          <p:nvPr/>
        </p:nvSpPr>
        <p:spPr>
          <a:xfrm>
            <a:off x="3486266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BAE4E7-D9B4-47D4-9BD8-11851A2391E8}"/>
              </a:ext>
            </a:extLst>
          </p:cNvPr>
          <p:cNvSpPr/>
          <p:nvPr/>
        </p:nvSpPr>
        <p:spPr>
          <a:xfrm>
            <a:off x="3978769" y="265735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267B4-C6A3-4006-9A77-A490451F16C7}"/>
              </a:ext>
            </a:extLst>
          </p:cNvPr>
          <p:cNvSpPr/>
          <p:nvPr/>
        </p:nvSpPr>
        <p:spPr>
          <a:xfrm>
            <a:off x="4224573" y="265735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06A17C-6E7D-451E-A689-553A611E8C63}"/>
              </a:ext>
            </a:extLst>
          </p:cNvPr>
          <p:cNvSpPr/>
          <p:nvPr/>
        </p:nvSpPr>
        <p:spPr>
          <a:xfrm>
            <a:off x="3731252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5EEA9-BC09-4193-8DEC-41C815917480}"/>
              </a:ext>
            </a:extLst>
          </p:cNvPr>
          <p:cNvSpPr/>
          <p:nvPr/>
        </p:nvSpPr>
        <p:spPr>
          <a:xfrm>
            <a:off x="4473084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205C7-8963-468F-8160-3BED253390BE}"/>
              </a:ext>
            </a:extLst>
          </p:cNvPr>
          <p:cNvSpPr/>
          <p:nvPr/>
        </p:nvSpPr>
        <p:spPr>
          <a:xfrm>
            <a:off x="4714275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9F092E-276F-4F2D-81AF-FADA5F6B3D71}"/>
              </a:ext>
            </a:extLst>
          </p:cNvPr>
          <p:cNvSpPr/>
          <p:nvPr/>
        </p:nvSpPr>
        <p:spPr>
          <a:xfrm>
            <a:off x="3486266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D0702-861D-490C-A87E-4ED91F23B57F}"/>
              </a:ext>
            </a:extLst>
          </p:cNvPr>
          <p:cNvSpPr/>
          <p:nvPr/>
        </p:nvSpPr>
        <p:spPr>
          <a:xfrm>
            <a:off x="3978769" y="2899868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36259-09C6-4CD5-B992-43CBBCA7B4AC}"/>
              </a:ext>
            </a:extLst>
          </p:cNvPr>
          <p:cNvSpPr/>
          <p:nvPr/>
        </p:nvSpPr>
        <p:spPr>
          <a:xfrm>
            <a:off x="4224573" y="289986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8FCDA0-0D7F-4013-ADBB-E93D28BF11F9}"/>
              </a:ext>
            </a:extLst>
          </p:cNvPr>
          <p:cNvSpPr/>
          <p:nvPr/>
        </p:nvSpPr>
        <p:spPr>
          <a:xfrm>
            <a:off x="3731252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5F3C6E-0EAE-47CF-8B87-3A211467C259}"/>
              </a:ext>
            </a:extLst>
          </p:cNvPr>
          <p:cNvSpPr/>
          <p:nvPr/>
        </p:nvSpPr>
        <p:spPr>
          <a:xfrm>
            <a:off x="4473084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45380B-468A-4632-BC24-B257A0FB04FE}"/>
              </a:ext>
            </a:extLst>
          </p:cNvPr>
          <p:cNvSpPr/>
          <p:nvPr/>
        </p:nvSpPr>
        <p:spPr>
          <a:xfrm>
            <a:off x="4714275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AA05A-A9E7-4FCB-BC95-834B26CBD452}"/>
              </a:ext>
            </a:extLst>
          </p:cNvPr>
          <p:cNvSpPr/>
          <p:nvPr/>
        </p:nvSpPr>
        <p:spPr>
          <a:xfrm>
            <a:off x="3486266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BF121-37E1-4905-B75C-CFE7CEE196DC}"/>
              </a:ext>
            </a:extLst>
          </p:cNvPr>
          <p:cNvSpPr/>
          <p:nvPr/>
        </p:nvSpPr>
        <p:spPr>
          <a:xfrm>
            <a:off x="3978769" y="315122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3DEB96-0FC8-4FFC-AF47-4A9BBF909783}"/>
              </a:ext>
            </a:extLst>
          </p:cNvPr>
          <p:cNvSpPr/>
          <p:nvPr/>
        </p:nvSpPr>
        <p:spPr>
          <a:xfrm>
            <a:off x="4224573" y="315122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5168F-F321-4644-9F6A-6AC9AA360CD0}"/>
              </a:ext>
            </a:extLst>
          </p:cNvPr>
          <p:cNvSpPr/>
          <p:nvPr/>
        </p:nvSpPr>
        <p:spPr>
          <a:xfrm>
            <a:off x="3731252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FBB87C-2469-4E2F-8BFB-FDEDDB67FF26}"/>
              </a:ext>
            </a:extLst>
          </p:cNvPr>
          <p:cNvSpPr/>
          <p:nvPr/>
        </p:nvSpPr>
        <p:spPr>
          <a:xfrm>
            <a:off x="4473084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2A0DE1-79CD-469A-8397-D55221191DDD}"/>
              </a:ext>
            </a:extLst>
          </p:cNvPr>
          <p:cNvSpPr/>
          <p:nvPr/>
        </p:nvSpPr>
        <p:spPr>
          <a:xfrm>
            <a:off x="4714275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43105-7685-43B2-9B1C-A08C0CA19669}"/>
              </a:ext>
            </a:extLst>
          </p:cNvPr>
          <p:cNvSpPr/>
          <p:nvPr/>
        </p:nvSpPr>
        <p:spPr>
          <a:xfrm>
            <a:off x="3486266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A2DAC5-98D9-439C-BADF-5511F304E4BB}"/>
              </a:ext>
            </a:extLst>
          </p:cNvPr>
          <p:cNvSpPr/>
          <p:nvPr/>
        </p:nvSpPr>
        <p:spPr>
          <a:xfrm>
            <a:off x="3978769" y="3401445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4CC1C0-F09B-4993-87F4-6BAFB9DF6272}"/>
              </a:ext>
            </a:extLst>
          </p:cNvPr>
          <p:cNvSpPr/>
          <p:nvPr/>
        </p:nvSpPr>
        <p:spPr>
          <a:xfrm>
            <a:off x="4224573" y="3401444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AA3CA5-855A-49F5-8EC3-7B5F4EE7F0C8}"/>
              </a:ext>
            </a:extLst>
          </p:cNvPr>
          <p:cNvSpPr/>
          <p:nvPr/>
        </p:nvSpPr>
        <p:spPr>
          <a:xfrm>
            <a:off x="3731252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CFBDBB-8A75-4563-AF32-BEFA2B66F58E}"/>
              </a:ext>
            </a:extLst>
          </p:cNvPr>
          <p:cNvSpPr/>
          <p:nvPr/>
        </p:nvSpPr>
        <p:spPr>
          <a:xfrm>
            <a:off x="4473084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CC4096-204A-470D-8A04-4212A9D331A1}"/>
              </a:ext>
            </a:extLst>
          </p:cNvPr>
          <p:cNvSpPr/>
          <p:nvPr/>
        </p:nvSpPr>
        <p:spPr>
          <a:xfrm>
            <a:off x="4714275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9CB05D-42E7-465D-AA26-D70138F66D19}"/>
              </a:ext>
            </a:extLst>
          </p:cNvPr>
          <p:cNvSpPr/>
          <p:nvPr/>
        </p:nvSpPr>
        <p:spPr>
          <a:xfrm>
            <a:off x="3486266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B57DF-2521-40F7-8FB0-230BF094E178}"/>
              </a:ext>
            </a:extLst>
          </p:cNvPr>
          <p:cNvSpPr/>
          <p:nvPr/>
        </p:nvSpPr>
        <p:spPr>
          <a:xfrm>
            <a:off x="3978769" y="365289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86299B-9F9C-4C87-9153-B28A06B16E20}"/>
              </a:ext>
            </a:extLst>
          </p:cNvPr>
          <p:cNvSpPr/>
          <p:nvPr/>
        </p:nvSpPr>
        <p:spPr>
          <a:xfrm>
            <a:off x="4224573" y="365289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5AB97-59D2-403C-9AA5-9A1638B0A97E}"/>
              </a:ext>
            </a:extLst>
          </p:cNvPr>
          <p:cNvSpPr/>
          <p:nvPr/>
        </p:nvSpPr>
        <p:spPr>
          <a:xfrm>
            <a:off x="3731252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8FAE8B-2A9E-49E5-A6C2-64EE65184735}"/>
              </a:ext>
            </a:extLst>
          </p:cNvPr>
          <p:cNvSpPr/>
          <p:nvPr/>
        </p:nvSpPr>
        <p:spPr>
          <a:xfrm>
            <a:off x="4473084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17177D-A379-4F9B-ADAE-0BF8804BA318}"/>
              </a:ext>
            </a:extLst>
          </p:cNvPr>
          <p:cNvSpPr/>
          <p:nvPr/>
        </p:nvSpPr>
        <p:spPr>
          <a:xfrm>
            <a:off x="4714275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2EDE98-1C9F-4FCC-8BEB-577015696742}"/>
              </a:ext>
            </a:extLst>
          </p:cNvPr>
          <p:cNvSpPr/>
          <p:nvPr/>
        </p:nvSpPr>
        <p:spPr>
          <a:xfrm>
            <a:off x="3486266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C3CDD-9002-403E-B8AE-30C0AE9DE36B}"/>
              </a:ext>
            </a:extLst>
          </p:cNvPr>
          <p:cNvSpPr/>
          <p:nvPr/>
        </p:nvSpPr>
        <p:spPr>
          <a:xfrm>
            <a:off x="3978769" y="387765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067203-457C-4471-A807-EF903CD5BEFF}"/>
              </a:ext>
            </a:extLst>
          </p:cNvPr>
          <p:cNvSpPr/>
          <p:nvPr/>
        </p:nvSpPr>
        <p:spPr>
          <a:xfrm>
            <a:off x="4224573" y="38776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2150A6-5E59-4F02-9694-6C17071F1885}"/>
              </a:ext>
            </a:extLst>
          </p:cNvPr>
          <p:cNvSpPr/>
          <p:nvPr/>
        </p:nvSpPr>
        <p:spPr>
          <a:xfrm>
            <a:off x="3731252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20A54-6B5B-4FDC-98F6-7CF7610AD129}"/>
              </a:ext>
            </a:extLst>
          </p:cNvPr>
          <p:cNvSpPr/>
          <p:nvPr/>
        </p:nvSpPr>
        <p:spPr>
          <a:xfrm>
            <a:off x="4473084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A3E79F-54CC-4BF5-BE95-BDDB1E26E14D}"/>
              </a:ext>
            </a:extLst>
          </p:cNvPr>
          <p:cNvSpPr/>
          <p:nvPr/>
        </p:nvSpPr>
        <p:spPr>
          <a:xfrm>
            <a:off x="4714275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7F7694-E952-4484-9D66-8521B6C23ED6}"/>
              </a:ext>
            </a:extLst>
          </p:cNvPr>
          <p:cNvSpPr/>
          <p:nvPr/>
        </p:nvSpPr>
        <p:spPr>
          <a:xfrm>
            <a:off x="3486266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FDD079-EFDF-4F6B-91F6-3A26219A1175}"/>
              </a:ext>
            </a:extLst>
          </p:cNvPr>
          <p:cNvSpPr/>
          <p:nvPr/>
        </p:nvSpPr>
        <p:spPr>
          <a:xfrm>
            <a:off x="3978769" y="411923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42A4EE-7123-42AB-A0E1-AABE092AE8C5}"/>
              </a:ext>
            </a:extLst>
          </p:cNvPr>
          <p:cNvSpPr/>
          <p:nvPr/>
        </p:nvSpPr>
        <p:spPr>
          <a:xfrm>
            <a:off x="4224573" y="4119232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C193F3-44DA-4A4C-89E1-69DF2173EB03}"/>
              </a:ext>
            </a:extLst>
          </p:cNvPr>
          <p:cNvSpPr/>
          <p:nvPr/>
        </p:nvSpPr>
        <p:spPr>
          <a:xfrm>
            <a:off x="3731252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11E121-3CBB-40F6-93A6-55C474176F48}"/>
              </a:ext>
            </a:extLst>
          </p:cNvPr>
          <p:cNvSpPr/>
          <p:nvPr/>
        </p:nvSpPr>
        <p:spPr>
          <a:xfrm>
            <a:off x="4473084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01D0A2-6B27-41C7-B34B-DECCA506984F}"/>
              </a:ext>
            </a:extLst>
          </p:cNvPr>
          <p:cNvSpPr/>
          <p:nvPr/>
        </p:nvSpPr>
        <p:spPr>
          <a:xfrm>
            <a:off x="4714275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EE1C2E-D2BF-4EAA-8E20-A608FC64287B}"/>
              </a:ext>
            </a:extLst>
          </p:cNvPr>
          <p:cNvSpPr/>
          <p:nvPr/>
        </p:nvSpPr>
        <p:spPr>
          <a:xfrm>
            <a:off x="3486266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DAFCD-ABCC-424D-9262-CCD60DDD6696}"/>
              </a:ext>
            </a:extLst>
          </p:cNvPr>
          <p:cNvSpPr/>
          <p:nvPr/>
        </p:nvSpPr>
        <p:spPr>
          <a:xfrm>
            <a:off x="3978769" y="436174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9C4848-D198-481E-AA4E-633D26A6BBBF}"/>
              </a:ext>
            </a:extLst>
          </p:cNvPr>
          <p:cNvSpPr/>
          <p:nvPr/>
        </p:nvSpPr>
        <p:spPr>
          <a:xfrm>
            <a:off x="4224573" y="436174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A76295-E9B2-4F13-B3F2-41E39AC28EF2}"/>
              </a:ext>
            </a:extLst>
          </p:cNvPr>
          <p:cNvSpPr/>
          <p:nvPr/>
        </p:nvSpPr>
        <p:spPr>
          <a:xfrm>
            <a:off x="3731252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42FA3E-3AEA-4C23-B4F2-087C469FD4A6}"/>
              </a:ext>
            </a:extLst>
          </p:cNvPr>
          <p:cNvSpPr/>
          <p:nvPr/>
        </p:nvSpPr>
        <p:spPr>
          <a:xfrm>
            <a:off x="4473084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FAB6A-34A5-430B-B98B-87BE482CCAB3}"/>
              </a:ext>
            </a:extLst>
          </p:cNvPr>
          <p:cNvSpPr/>
          <p:nvPr/>
        </p:nvSpPr>
        <p:spPr>
          <a:xfrm>
            <a:off x="4714275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D73F85-12C1-4D8F-B298-BFD67E2FD891}"/>
              </a:ext>
            </a:extLst>
          </p:cNvPr>
          <p:cNvSpPr/>
          <p:nvPr/>
        </p:nvSpPr>
        <p:spPr>
          <a:xfrm>
            <a:off x="3486266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125AC03-F197-490E-98CC-5B96E54CFEEB}"/>
              </a:ext>
            </a:extLst>
          </p:cNvPr>
          <p:cNvSpPr/>
          <p:nvPr/>
        </p:nvSpPr>
        <p:spPr>
          <a:xfrm>
            <a:off x="3978769" y="460068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ADF7B9-C52A-46B1-8F75-9B939613ECE6}"/>
              </a:ext>
            </a:extLst>
          </p:cNvPr>
          <p:cNvSpPr/>
          <p:nvPr/>
        </p:nvSpPr>
        <p:spPr>
          <a:xfrm>
            <a:off x="4224573" y="4600686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92A357-E3B9-4177-8FE6-BA9BE1221B90}"/>
              </a:ext>
            </a:extLst>
          </p:cNvPr>
          <p:cNvSpPr/>
          <p:nvPr/>
        </p:nvSpPr>
        <p:spPr>
          <a:xfrm>
            <a:off x="3731252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EDB170-49B6-4234-934B-7CA0D83452E0}"/>
              </a:ext>
            </a:extLst>
          </p:cNvPr>
          <p:cNvSpPr/>
          <p:nvPr/>
        </p:nvSpPr>
        <p:spPr>
          <a:xfrm>
            <a:off x="4473084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4A2ADF-42CA-4E13-84B6-BF448800F19C}"/>
              </a:ext>
            </a:extLst>
          </p:cNvPr>
          <p:cNvSpPr/>
          <p:nvPr/>
        </p:nvSpPr>
        <p:spPr>
          <a:xfrm>
            <a:off x="4714275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442720" y="1037002"/>
            <a:ext cx="104775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first step is very similar to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algorithm: we have to divide the original</a:t>
            </a:r>
          </a:p>
          <a:p>
            <a:r>
              <a:rPr lang="hu-HU" dirty="0">
                <a:latin typeface="Trebuchet MS" panose="020B0603020202020204" pitchFamily="34" charset="0"/>
              </a:rPr>
              <a:t>	image up to </a:t>
            </a:r>
            <a:r>
              <a:rPr lang="hu-HU" b="1" dirty="0">
                <a:latin typeface="Trebuchet MS" panose="020B0603020202020204" pitchFamily="34" charset="0"/>
              </a:rPr>
              <a:t>SxS</a:t>
            </a:r>
            <a:r>
              <a:rPr lang="hu-HU" dirty="0">
                <a:latin typeface="Trebuchet MS" panose="020B0603020202020204" pitchFamily="34" charset="0"/>
              </a:rPr>
              <a:t> grid cells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each grid cell 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is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responsible for detecting objects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in that region of the image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is a problem again: what if there are multiple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objects in the same region of the image?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we can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default boxes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- anchor boxes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(these are pre-defined boxes)</a:t>
            </a:r>
            <a:endParaRPr lang="hu-H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4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682159-8B94-4E9C-9164-5901CC726456}"/>
              </a:ext>
            </a:extLst>
          </p:cNvPr>
          <p:cNvSpPr/>
          <p:nvPr/>
        </p:nvSpPr>
        <p:spPr>
          <a:xfrm>
            <a:off x="1553845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EA7D0-4A82-48A0-A197-966113D03CB4}"/>
              </a:ext>
            </a:extLst>
          </p:cNvPr>
          <p:cNvSpPr/>
          <p:nvPr/>
        </p:nvSpPr>
        <p:spPr>
          <a:xfrm>
            <a:off x="2056350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5552D-BAA2-4DB9-8690-7D882BCF6C3E}"/>
              </a:ext>
            </a:extLst>
          </p:cNvPr>
          <p:cNvSpPr/>
          <p:nvPr/>
        </p:nvSpPr>
        <p:spPr>
          <a:xfrm>
            <a:off x="2558855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1D10D-473D-4119-9BE4-FE4326337A64}"/>
              </a:ext>
            </a:extLst>
          </p:cNvPr>
          <p:cNvSpPr/>
          <p:nvPr/>
        </p:nvSpPr>
        <p:spPr>
          <a:xfrm>
            <a:off x="1553845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17297-DCC1-4636-B8D9-3CF944F485FC}"/>
              </a:ext>
            </a:extLst>
          </p:cNvPr>
          <p:cNvSpPr/>
          <p:nvPr/>
        </p:nvSpPr>
        <p:spPr>
          <a:xfrm>
            <a:off x="2056350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D30A92-2420-4ED7-98A9-7BDB4F4772C7}"/>
              </a:ext>
            </a:extLst>
          </p:cNvPr>
          <p:cNvSpPr/>
          <p:nvPr/>
        </p:nvSpPr>
        <p:spPr>
          <a:xfrm>
            <a:off x="2558855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900CA-0D31-4D03-B512-C089FC7FFD66}"/>
              </a:ext>
            </a:extLst>
          </p:cNvPr>
          <p:cNvSpPr/>
          <p:nvPr/>
        </p:nvSpPr>
        <p:spPr>
          <a:xfrm>
            <a:off x="1553845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D5C8B-71D8-4886-AA20-4F32C2F183D7}"/>
              </a:ext>
            </a:extLst>
          </p:cNvPr>
          <p:cNvSpPr/>
          <p:nvPr/>
        </p:nvSpPr>
        <p:spPr>
          <a:xfrm>
            <a:off x="2056350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E7F2F-7454-4794-BAC7-03DA07D30116}"/>
              </a:ext>
            </a:extLst>
          </p:cNvPr>
          <p:cNvSpPr/>
          <p:nvPr/>
        </p:nvSpPr>
        <p:spPr>
          <a:xfrm>
            <a:off x="2558855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C468D0-4548-4E44-95B5-EDC04E78ACCC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472136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1F9F-BBF7-4347-99CA-37C9A7EC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" y="2425466"/>
            <a:ext cx="4166918" cy="28533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C1109-9912-4E68-9004-B49268D9886D}"/>
              </a:ext>
            </a:extLst>
          </p:cNvPr>
          <p:cNvSpPr/>
          <p:nvPr/>
        </p:nvSpPr>
        <p:spPr>
          <a:xfrm>
            <a:off x="1249680" y="3850640"/>
            <a:ext cx="873760" cy="1249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>
            <a:off x="2164080" y="2844800"/>
            <a:ext cx="2062480" cy="22555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3711-5A27-490F-8E0D-DFD9CB806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9" y="4461474"/>
            <a:ext cx="2875902" cy="1917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36E5C-06F0-4B4C-B93E-364C628FB5A6}"/>
              </a:ext>
            </a:extLst>
          </p:cNvPr>
          <p:cNvSpPr/>
          <p:nvPr/>
        </p:nvSpPr>
        <p:spPr>
          <a:xfrm>
            <a:off x="2238239" y="4845303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EED57-D9DB-4568-A668-0292255B693B}"/>
              </a:ext>
            </a:extLst>
          </p:cNvPr>
          <p:cNvSpPr/>
          <p:nvPr/>
        </p:nvSpPr>
        <p:spPr>
          <a:xfrm>
            <a:off x="2704163" y="4997703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BC8C98-0106-4F43-A6BA-AF326FC0E010}"/>
              </a:ext>
            </a:extLst>
          </p:cNvPr>
          <p:cNvSpPr txBox="1"/>
          <p:nvPr/>
        </p:nvSpPr>
        <p:spPr>
          <a:xfrm>
            <a:off x="5618480" y="2590800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are patterns for the aspect ratios and sizes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of bounding boxes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91B1D2-608B-4E8F-8D42-0C33D97A5245}"/>
              </a:ext>
            </a:extLst>
          </p:cNvPr>
          <p:cNvSpPr/>
          <p:nvPr/>
        </p:nvSpPr>
        <p:spPr>
          <a:xfrm>
            <a:off x="6639454" y="3637280"/>
            <a:ext cx="581939" cy="975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BA20D7-3930-467C-B8CF-4EA19ED7CAAC}"/>
              </a:ext>
            </a:extLst>
          </p:cNvPr>
          <p:cNvSpPr/>
          <p:nvPr/>
        </p:nvSpPr>
        <p:spPr>
          <a:xfrm>
            <a:off x="8741106" y="3801794"/>
            <a:ext cx="2076255" cy="646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986B98-28FA-401F-A39D-DC720D105184}"/>
              </a:ext>
            </a:extLst>
          </p:cNvPr>
          <p:cNvSpPr/>
          <p:nvPr/>
        </p:nvSpPr>
        <p:spPr>
          <a:xfrm>
            <a:off x="9739425" y="4054672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120F7D5-0AEC-4467-AC28-2488028B3A5F}"/>
              </a:ext>
            </a:extLst>
          </p:cNvPr>
          <p:cNvSpPr/>
          <p:nvPr/>
        </p:nvSpPr>
        <p:spPr>
          <a:xfrm>
            <a:off x="6860134" y="4054672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90E2C9-3F20-4E2C-9AB0-8EB4E88E97AB}"/>
              </a:ext>
            </a:extLst>
          </p:cNvPr>
          <p:cNvSpPr txBox="1"/>
          <p:nvPr/>
        </p:nvSpPr>
        <p:spPr>
          <a:xfrm>
            <a:off x="5835955" y="4910986"/>
            <a:ext cx="218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pedestrians, cups etc.</a:t>
            </a:r>
          </a:p>
          <a:p>
            <a:pPr algn="ctr"/>
            <a:r>
              <a:rPr lang="hu-HU" i="1" dirty="0"/>
              <a:t>have these types of</a:t>
            </a:r>
          </a:p>
          <a:p>
            <a:pPr algn="ctr"/>
            <a:r>
              <a:rPr lang="hu-HU" i="1" dirty="0"/>
              <a:t>bounding box shapes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54D1B-C5A0-4458-A361-5565D2FCD945}"/>
              </a:ext>
            </a:extLst>
          </p:cNvPr>
          <p:cNvSpPr txBox="1"/>
          <p:nvPr/>
        </p:nvSpPr>
        <p:spPr>
          <a:xfrm>
            <a:off x="8703425" y="4910986"/>
            <a:ext cx="215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airplanes, TVs etc.</a:t>
            </a:r>
          </a:p>
          <a:p>
            <a:pPr algn="ctr"/>
            <a:r>
              <a:rPr lang="hu-HU" i="1" dirty="0"/>
              <a:t>have these types of</a:t>
            </a:r>
          </a:p>
          <a:p>
            <a:pPr algn="ctr"/>
            <a:r>
              <a:rPr lang="hu-HU" i="1" dirty="0"/>
              <a:t>bounding box shapes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099717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1F9F-BBF7-4347-99CA-37C9A7EC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" y="2425466"/>
            <a:ext cx="4166918" cy="28533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C1109-9912-4E68-9004-B49268D9886D}"/>
              </a:ext>
            </a:extLst>
          </p:cNvPr>
          <p:cNvSpPr/>
          <p:nvPr/>
        </p:nvSpPr>
        <p:spPr>
          <a:xfrm>
            <a:off x="1249680" y="3850640"/>
            <a:ext cx="873760" cy="1249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>
            <a:off x="2164080" y="2844800"/>
            <a:ext cx="2062480" cy="22555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3711-5A27-490F-8E0D-DFD9CB806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9" y="4461474"/>
            <a:ext cx="2875902" cy="1917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36E5C-06F0-4B4C-B93E-364C628FB5A6}"/>
              </a:ext>
            </a:extLst>
          </p:cNvPr>
          <p:cNvSpPr/>
          <p:nvPr/>
        </p:nvSpPr>
        <p:spPr>
          <a:xfrm>
            <a:off x="2238239" y="4845303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EED57-D9DB-4568-A668-0292255B693B}"/>
              </a:ext>
            </a:extLst>
          </p:cNvPr>
          <p:cNvSpPr/>
          <p:nvPr/>
        </p:nvSpPr>
        <p:spPr>
          <a:xfrm>
            <a:off x="2704163" y="4997703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BC8C98-0106-4F43-A6BA-AF326FC0E010}"/>
              </a:ext>
            </a:extLst>
          </p:cNvPr>
          <p:cNvSpPr txBox="1"/>
          <p:nvPr/>
        </p:nvSpPr>
        <p:spPr>
          <a:xfrm>
            <a:off x="5618480" y="2590800"/>
            <a:ext cx="555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are patterns for the aspect ratios and sizes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of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AFE7E-2629-4715-8CBA-17AA59A921F0}"/>
              </a:ext>
            </a:extLst>
          </p:cNvPr>
          <p:cNvSpPr txBox="1"/>
          <p:nvPr/>
        </p:nvSpPr>
        <p:spPr>
          <a:xfrm>
            <a:off x="5618480" y="3552150"/>
            <a:ext cx="62908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assign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6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different types of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to every single grid cell (different aspect ratios)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DURING THE TRAINING PROCEDURE THE ALGORITHM</a:t>
            </a: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    WILL CHOOSE THE BEST ONE !!!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786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 flipH="1" flipV="1">
            <a:off x="3282981" y="30338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C7C03-C282-4E97-905B-93FCEF41DBFE}"/>
              </a:ext>
            </a:extLst>
          </p:cNvPr>
          <p:cNvSpPr/>
          <p:nvPr/>
        </p:nvSpPr>
        <p:spPr>
          <a:xfrm>
            <a:off x="3761334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F440AC-7470-4C22-A551-F3C55E114920}"/>
              </a:ext>
            </a:extLst>
          </p:cNvPr>
          <p:cNvSpPr/>
          <p:nvPr/>
        </p:nvSpPr>
        <p:spPr>
          <a:xfrm>
            <a:off x="5103368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2281A2-6420-4D64-9443-3DCDFD6EFA2B}"/>
              </a:ext>
            </a:extLst>
          </p:cNvPr>
          <p:cNvSpPr/>
          <p:nvPr/>
        </p:nvSpPr>
        <p:spPr>
          <a:xfrm>
            <a:off x="6445402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85153-F7C3-43EC-99DD-3D448C6F7D5B}"/>
              </a:ext>
            </a:extLst>
          </p:cNvPr>
          <p:cNvSpPr/>
          <p:nvPr/>
        </p:nvSpPr>
        <p:spPr>
          <a:xfrm>
            <a:off x="7787436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3C7ABC-BEF3-484B-9728-A5F37893ABEF}"/>
              </a:ext>
            </a:extLst>
          </p:cNvPr>
          <p:cNvSpPr/>
          <p:nvPr/>
        </p:nvSpPr>
        <p:spPr>
          <a:xfrm>
            <a:off x="3761334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ADBDA5-F23D-4A31-8F21-846532318C3F}"/>
              </a:ext>
            </a:extLst>
          </p:cNvPr>
          <p:cNvSpPr/>
          <p:nvPr/>
        </p:nvSpPr>
        <p:spPr>
          <a:xfrm>
            <a:off x="5103368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360131-4B0E-4416-99EE-E0BC68CB04DD}"/>
              </a:ext>
            </a:extLst>
          </p:cNvPr>
          <p:cNvSpPr/>
          <p:nvPr/>
        </p:nvSpPr>
        <p:spPr>
          <a:xfrm>
            <a:off x="6445402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C8210C-A38D-424D-9139-2B7FC4A67F94}"/>
              </a:ext>
            </a:extLst>
          </p:cNvPr>
          <p:cNvSpPr/>
          <p:nvPr/>
        </p:nvSpPr>
        <p:spPr>
          <a:xfrm>
            <a:off x="7787436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52C8F7-2246-4479-8249-084416A25661}"/>
              </a:ext>
            </a:extLst>
          </p:cNvPr>
          <p:cNvSpPr/>
          <p:nvPr/>
        </p:nvSpPr>
        <p:spPr>
          <a:xfrm flipH="1" flipV="1">
            <a:off x="3668644" y="30673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E4FE79-D625-4792-8A75-EF3C993AA58E}"/>
              </a:ext>
            </a:extLst>
          </p:cNvPr>
          <p:cNvSpPr/>
          <p:nvPr/>
        </p:nvSpPr>
        <p:spPr>
          <a:xfrm flipH="1" flipV="1">
            <a:off x="3539859" y="27643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20A34-4727-445F-B37A-14CFD08E408F}"/>
              </a:ext>
            </a:extLst>
          </p:cNvPr>
          <p:cNvSpPr/>
          <p:nvPr/>
        </p:nvSpPr>
        <p:spPr>
          <a:xfrm flipH="1" flipV="1">
            <a:off x="2886888" y="22159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9" y="24281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423919" y="24345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5E61716-2BF3-411B-A68E-0BF776AD63B0}"/>
              </a:ext>
            </a:extLst>
          </p:cNvPr>
          <p:cNvSpPr/>
          <p:nvPr/>
        </p:nvSpPr>
        <p:spPr>
          <a:xfrm>
            <a:off x="5103368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7F9787-3AE0-4DF9-AB44-D2A5F0B7A5A7}"/>
              </a:ext>
            </a:extLst>
          </p:cNvPr>
          <p:cNvSpPr/>
          <p:nvPr/>
        </p:nvSpPr>
        <p:spPr>
          <a:xfrm>
            <a:off x="6445402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1637A9-A401-4965-9ED3-076019D00520}"/>
              </a:ext>
            </a:extLst>
          </p:cNvPr>
          <p:cNvSpPr/>
          <p:nvPr/>
        </p:nvSpPr>
        <p:spPr>
          <a:xfrm>
            <a:off x="7787436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083BB1-ED92-4764-8AA8-871D82B67098}"/>
              </a:ext>
            </a:extLst>
          </p:cNvPr>
          <p:cNvSpPr/>
          <p:nvPr/>
        </p:nvSpPr>
        <p:spPr>
          <a:xfrm>
            <a:off x="3761334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74409CF-AAEA-47C5-9F8E-68F622B1E68E}"/>
              </a:ext>
            </a:extLst>
          </p:cNvPr>
          <p:cNvSpPr/>
          <p:nvPr/>
        </p:nvSpPr>
        <p:spPr>
          <a:xfrm>
            <a:off x="5103368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80BA35-5607-4F1D-8FC1-0C1B9EC5A048}"/>
              </a:ext>
            </a:extLst>
          </p:cNvPr>
          <p:cNvSpPr/>
          <p:nvPr/>
        </p:nvSpPr>
        <p:spPr>
          <a:xfrm>
            <a:off x="6445402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EF0D802-2172-4043-8E3C-084A062CEAE5}"/>
              </a:ext>
            </a:extLst>
          </p:cNvPr>
          <p:cNvSpPr/>
          <p:nvPr/>
        </p:nvSpPr>
        <p:spPr>
          <a:xfrm>
            <a:off x="7787436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330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 flipH="1" flipV="1">
            <a:off x="3282981" y="30338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C7C03-C282-4E97-905B-93FCEF41DBFE}"/>
              </a:ext>
            </a:extLst>
          </p:cNvPr>
          <p:cNvSpPr/>
          <p:nvPr/>
        </p:nvSpPr>
        <p:spPr>
          <a:xfrm>
            <a:off x="3761334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F440AC-7470-4C22-A551-F3C55E114920}"/>
              </a:ext>
            </a:extLst>
          </p:cNvPr>
          <p:cNvSpPr/>
          <p:nvPr/>
        </p:nvSpPr>
        <p:spPr>
          <a:xfrm>
            <a:off x="5103368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2281A2-6420-4D64-9443-3DCDFD6EFA2B}"/>
              </a:ext>
            </a:extLst>
          </p:cNvPr>
          <p:cNvSpPr/>
          <p:nvPr/>
        </p:nvSpPr>
        <p:spPr>
          <a:xfrm>
            <a:off x="6445402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85153-F7C3-43EC-99DD-3D448C6F7D5B}"/>
              </a:ext>
            </a:extLst>
          </p:cNvPr>
          <p:cNvSpPr/>
          <p:nvPr/>
        </p:nvSpPr>
        <p:spPr>
          <a:xfrm>
            <a:off x="7787436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3C7ABC-BEF3-484B-9728-A5F37893ABEF}"/>
              </a:ext>
            </a:extLst>
          </p:cNvPr>
          <p:cNvSpPr/>
          <p:nvPr/>
        </p:nvSpPr>
        <p:spPr>
          <a:xfrm>
            <a:off x="3761334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ADBDA5-F23D-4A31-8F21-846532318C3F}"/>
              </a:ext>
            </a:extLst>
          </p:cNvPr>
          <p:cNvSpPr/>
          <p:nvPr/>
        </p:nvSpPr>
        <p:spPr>
          <a:xfrm>
            <a:off x="5103368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360131-4B0E-4416-99EE-E0BC68CB04DD}"/>
              </a:ext>
            </a:extLst>
          </p:cNvPr>
          <p:cNvSpPr/>
          <p:nvPr/>
        </p:nvSpPr>
        <p:spPr>
          <a:xfrm>
            <a:off x="6445402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C8210C-A38D-424D-9139-2B7FC4A67F94}"/>
              </a:ext>
            </a:extLst>
          </p:cNvPr>
          <p:cNvSpPr/>
          <p:nvPr/>
        </p:nvSpPr>
        <p:spPr>
          <a:xfrm>
            <a:off x="7787436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52C8F7-2246-4479-8249-084416A25661}"/>
              </a:ext>
            </a:extLst>
          </p:cNvPr>
          <p:cNvSpPr/>
          <p:nvPr/>
        </p:nvSpPr>
        <p:spPr>
          <a:xfrm flipH="1" flipV="1">
            <a:off x="3668644" y="30673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E4FE79-D625-4792-8A75-EF3C993AA58E}"/>
              </a:ext>
            </a:extLst>
          </p:cNvPr>
          <p:cNvSpPr/>
          <p:nvPr/>
        </p:nvSpPr>
        <p:spPr>
          <a:xfrm flipH="1" flipV="1">
            <a:off x="3539859" y="27643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20A34-4727-445F-B37A-14CFD08E408F}"/>
              </a:ext>
            </a:extLst>
          </p:cNvPr>
          <p:cNvSpPr/>
          <p:nvPr/>
        </p:nvSpPr>
        <p:spPr>
          <a:xfrm flipH="1" flipV="1">
            <a:off x="2886888" y="22159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9" y="24281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423919" y="24345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5E61716-2BF3-411B-A68E-0BF776AD63B0}"/>
              </a:ext>
            </a:extLst>
          </p:cNvPr>
          <p:cNvSpPr/>
          <p:nvPr/>
        </p:nvSpPr>
        <p:spPr>
          <a:xfrm>
            <a:off x="5103368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7F9787-3AE0-4DF9-AB44-D2A5F0B7A5A7}"/>
              </a:ext>
            </a:extLst>
          </p:cNvPr>
          <p:cNvSpPr/>
          <p:nvPr/>
        </p:nvSpPr>
        <p:spPr>
          <a:xfrm>
            <a:off x="6445402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1637A9-A401-4965-9ED3-076019D00520}"/>
              </a:ext>
            </a:extLst>
          </p:cNvPr>
          <p:cNvSpPr/>
          <p:nvPr/>
        </p:nvSpPr>
        <p:spPr>
          <a:xfrm>
            <a:off x="7787436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083BB1-ED92-4764-8AA8-871D82B67098}"/>
              </a:ext>
            </a:extLst>
          </p:cNvPr>
          <p:cNvSpPr/>
          <p:nvPr/>
        </p:nvSpPr>
        <p:spPr>
          <a:xfrm>
            <a:off x="3761334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74409CF-AAEA-47C5-9F8E-68F622B1E68E}"/>
              </a:ext>
            </a:extLst>
          </p:cNvPr>
          <p:cNvSpPr/>
          <p:nvPr/>
        </p:nvSpPr>
        <p:spPr>
          <a:xfrm>
            <a:off x="5103368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80BA35-5607-4F1D-8FC1-0C1B9EC5A048}"/>
              </a:ext>
            </a:extLst>
          </p:cNvPr>
          <p:cNvSpPr/>
          <p:nvPr/>
        </p:nvSpPr>
        <p:spPr>
          <a:xfrm>
            <a:off x="6445402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EF0D802-2172-4043-8E3C-084A062CEAE5}"/>
              </a:ext>
            </a:extLst>
          </p:cNvPr>
          <p:cNvSpPr/>
          <p:nvPr/>
        </p:nvSpPr>
        <p:spPr>
          <a:xfrm>
            <a:off x="7787436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5B6A0A-CE43-47E8-AD04-1D52EE20448D}"/>
              </a:ext>
            </a:extLst>
          </p:cNvPr>
          <p:cNvSpPr/>
          <p:nvPr/>
        </p:nvSpPr>
        <p:spPr>
          <a:xfrm flipH="1" flipV="1">
            <a:off x="4647418" y="304002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6B8B6-EB77-455E-9B26-AE7F8E850567}"/>
              </a:ext>
            </a:extLst>
          </p:cNvPr>
          <p:cNvSpPr/>
          <p:nvPr/>
        </p:nvSpPr>
        <p:spPr>
          <a:xfrm flipH="1" flipV="1">
            <a:off x="5033081" y="307354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10739-B6CC-4528-8CD5-49308CD45132}"/>
              </a:ext>
            </a:extLst>
          </p:cNvPr>
          <p:cNvSpPr/>
          <p:nvPr/>
        </p:nvSpPr>
        <p:spPr>
          <a:xfrm flipH="1" flipV="1">
            <a:off x="4904296" y="277048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D01E29-FE8B-48F6-8547-0C2E193E591C}"/>
              </a:ext>
            </a:extLst>
          </p:cNvPr>
          <p:cNvSpPr/>
          <p:nvPr/>
        </p:nvSpPr>
        <p:spPr>
          <a:xfrm flipH="1" flipV="1">
            <a:off x="4251325" y="222210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0210E-2854-4B1D-94EE-7A382261B6A4}"/>
              </a:ext>
            </a:extLst>
          </p:cNvPr>
          <p:cNvSpPr/>
          <p:nvPr/>
        </p:nvSpPr>
        <p:spPr>
          <a:xfrm flipH="1" flipV="1">
            <a:off x="4808676" y="243430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F1C05-C39C-4734-83E5-D5714DEB369B}"/>
              </a:ext>
            </a:extLst>
          </p:cNvPr>
          <p:cNvSpPr/>
          <p:nvPr/>
        </p:nvSpPr>
        <p:spPr>
          <a:xfrm rot="5400000" flipH="1" flipV="1">
            <a:off x="4788356" y="244067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10B95-D90B-4405-BF41-9AC6479E583B}"/>
              </a:ext>
            </a:extLst>
          </p:cNvPr>
          <p:cNvSpPr/>
          <p:nvPr/>
        </p:nvSpPr>
        <p:spPr>
          <a:xfrm flipH="1" flipV="1">
            <a:off x="5977974" y="304524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98FA01-3F5D-4CDA-82C5-54734A948502}"/>
              </a:ext>
            </a:extLst>
          </p:cNvPr>
          <p:cNvSpPr/>
          <p:nvPr/>
        </p:nvSpPr>
        <p:spPr>
          <a:xfrm flipH="1" flipV="1">
            <a:off x="6363637" y="307876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B78C9C-D328-4005-BDE7-23326C8C3AE4}"/>
              </a:ext>
            </a:extLst>
          </p:cNvPr>
          <p:cNvSpPr/>
          <p:nvPr/>
        </p:nvSpPr>
        <p:spPr>
          <a:xfrm flipH="1" flipV="1">
            <a:off x="6234852" y="277570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247A19-33AA-47AD-A84C-33FEF902A8AC}"/>
              </a:ext>
            </a:extLst>
          </p:cNvPr>
          <p:cNvSpPr/>
          <p:nvPr/>
        </p:nvSpPr>
        <p:spPr>
          <a:xfrm flipH="1" flipV="1">
            <a:off x="5581881" y="222732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9ED78C-06C9-4959-9B28-DBA720A2639B}"/>
              </a:ext>
            </a:extLst>
          </p:cNvPr>
          <p:cNvSpPr/>
          <p:nvPr/>
        </p:nvSpPr>
        <p:spPr>
          <a:xfrm flipH="1" flipV="1">
            <a:off x="6139232" y="243952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13632E-9D96-4C37-91BE-A5A3AB09CD1E}"/>
              </a:ext>
            </a:extLst>
          </p:cNvPr>
          <p:cNvSpPr/>
          <p:nvPr/>
        </p:nvSpPr>
        <p:spPr>
          <a:xfrm rot="5400000" flipH="1" flipV="1">
            <a:off x="6118912" y="244589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071271-8228-4639-8654-A16AE6014516}"/>
              </a:ext>
            </a:extLst>
          </p:cNvPr>
          <p:cNvSpPr/>
          <p:nvPr/>
        </p:nvSpPr>
        <p:spPr>
          <a:xfrm flipH="1" flipV="1">
            <a:off x="7308532" y="303290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7E00656-02ED-4E20-8BA1-7237AEDFE7EA}"/>
              </a:ext>
            </a:extLst>
          </p:cNvPr>
          <p:cNvSpPr/>
          <p:nvPr/>
        </p:nvSpPr>
        <p:spPr>
          <a:xfrm flipH="1" flipV="1">
            <a:off x="7694195" y="306641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7547FB2-9104-4FF2-9CEB-CF0A40FBB5E4}"/>
              </a:ext>
            </a:extLst>
          </p:cNvPr>
          <p:cNvSpPr/>
          <p:nvPr/>
        </p:nvSpPr>
        <p:spPr>
          <a:xfrm flipH="1" flipV="1">
            <a:off x="7565410" y="276335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F54478-8500-4509-92B3-C1ECFA0E2C18}"/>
              </a:ext>
            </a:extLst>
          </p:cNvPr>
          <p:cNvSpPr/>
          <p:nvPr/>
        </p:nvSpPr>
        <p:spPr>
          <a:xfrm flipH="1" flipV="1">
            <a:off x="6912439" y="221497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8301B2-4CFF-4C52-B3D7-E5FADF09F348}"/>
              </a:ext>
            </a:extLst>
          </p:cNvPr>
          <p:cNvSpPr/>
          <p:nvPr/>
        </p:nvSpPr>
        <p:spPr>
          <a:xfrm flipH="1" flipV="1">
            <a:off x="7469790" y="242717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C17DF5-D4D0-4788-B4FD-EDA15BE37B2A}"/>
              </a:ext>
            </a:extLst>
          </p:cNvPr>
          <p:cNvSpPr/>
          <p:nvPr/>
        </p:nvSpPr>
        <p:spPr>
          <a:xfrm rot="5400000" flipH="1" flipV="1">
            <a:off x="7449470" y="243355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29F4478-DF94-4E84-9E43-896D5C143403}"/>
              </a:ext>
            </a:extLst>
          </p:cNvPr>
          <p:cNvSpPr/>
          <p:nvPr/>
        </p:nvSpPr>
        <p:spPr>
          <a:xfrm flipH="1" flipV="1">
            <a:off x="3282982" y="381761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B5ABF1-A0FF-41F7-8A14-80CCDF1EDBCC}"/>
              </a:ext>
            </a:extLst>
          </p:cNvPr>
          <p:cNvSpPr/>
          <p:nvPr/>
        </p:nvSpPr>
        <p:spPr>
          <a:xfrm flipH="1" flipV="1">
            <a:off x="3668645" y="385112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813B4FA-D46E-489A-A2F7-301DE8C9363B}"/>
              </a:ext>
            </a:extLst>
          </p:cNvPr>
          <p:cNvSpPr/>
          <p:nvPr/>
        </p:nvSpPr>
        <p:spPr>
          <a:xfrm flipH="1" flipV="1">
            <a:off x="3539860" y="354806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076FFE6-A8B4-428F-855D-6964862DF19E}"/>
              </a:ext>
            </a:extLst>
          </p:cNvPr>
          <p:cNvSpPr/>
          <p:nvPr/>
        </p:nvSpPr>
        <p:spPr>
          <a:xfrm flipH="1" flipV="1">
            <a:off x="2886889" y="299969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2D59582-C3A2-4FD6-8860-F4A06D4A3275}"/>
              </a:ext>
            </a:extLst>
          </p:cNvPr>
          <p:cNvSpPr/>
          <p:nvPr/>
        </p:nvSpPr>
        <p:spPr>
          <a:xfrm flipH="1" flipV="1">
            <a:off x="3444240" y="321188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3DAF5C-11EC-4F09-8696-DCF3C31D9E3D}"/>
              </a:ext>
            </a:extLst>
          </p:cNvPr>
          <p:cNvSpPr/>
          <p:nvPr/>
        </p:nvSpPr>
        <p:spPr>
          <a:xfrm rot="5400000" flipH="1" flipV="1">
            <a:off x="3423920" y="321826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878ACD-B3C8-4D4D-A448-FAABF9A659FF}"/>
              </a:ext>
            </a:extLst>
          </p:cNvPr>
          <p:cNvSpPr/>
          <p:nvPr/>
        </p:nvSpPr>
        <p:spPr>
          <a:xfrm flipH="1" flipV="1">
            <a:off x="4647419" y="382378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863167E-5968-48B7-A94A-F09AFF2254C7}"/>
              </a:ext>
            </a:extLst>
          </p:cNvPr>
          <p:cNvSpPr/>
          <p:nvPr/>
        </p:nvSpPr>
        <p:spPr>
          <a:xfrm flipH="1" flipV="1">
            <a:off x="5033082" y="385730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B131547-BFB3-4443-A8CE-B1438D5E7840}"/>
              </a:ext>
            </a:extLst>
          </p:cNvPr>
          <p:cNvSpPr/>
          <p:nvPr/>
        </p:nvSpPr>
        <p:spPr>
          <a:xfrm flipH="1" flipV="1">
            <a:off x="4904297" y="355424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56AF662-3E36-4CA2-9BBE-78268E148F55}"/>
              </a:ext>
            </a:extLst>
          </p:cNvPr>
          <p:cNvSpPr/>
          <p:nvPr/>
        </p:nvSpPr>
        <p:spPr>
          <a:xfrm flipH="1" flipV="1">
            <a:off x="4251326" y="300586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FACFAD2-627C-4F01-846F-ACDA2A50F4B2}"/>
              </a:ext>
            </a:extLst>
          </p:cNvPr>
          <p:cNvSpPr/>
          <p:nvPr/>
        </p:nvSpPr>
        <p:spPr>
          <a:xfrm flipH="1" flipV="1">
            <a:off x="4808677" y="321806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93F2BB3-6523-454A-AD02-6B949E6AEB29}"/>
              </a:ext>
            </a:extLst>
          </p:cNvPr>
          <p:cNvSpPr/>
          <p:nvPr/>
        </p:nvSpPr>
        <p:spPr>
          <a:xfrm rot="5400000" flipH="1" flipV="1">
            <a:off x="4788357" y="32244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7CAF50C-D3B4-43AE-850D-27FD8A4A7B60}"/>
              </a:ext>
            </a:extLst>
          </p:cNvPr>
          <p:cNvSpPr/>
          <p:nvPr/>
        </p:nvSpPr>
        <p:spPr>
          <a:xfrm flipH="1" flipV="1">
            <a:off x="5977975" y="382900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6BDB2ED-38B8-4D73-9A47-26DEBA97DC39}"/>
              </a:ext>
            </a:extLst>
          </p:cNvPr>
          <p:cNvSpPr/>
          <p:nvPr/>
        </p:nvSpPr>
        <p:spPr>
          <a:xfrm flipH="1" flipV="1">
            <a:off x="6363638" y="386252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5B954F7-D129-48E1-BC0C-8D9C2CA8CBCB}"/>
              </a:ext>
            </a:extLst>
          </p:cNvPr>
          <p:cNvSpPr/>
          <p:nvPr/>
        </p:nvSpPr>
        <p:spPr>
          <a:xfrm flipH="1" flipV="1">
            <a:off x="6234853" y="355946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D05A97E-C00A-48D6-901D-3B188FA6585A}"/>
              </a:ext>
            </a:extLst>
          </p:cNvPr>
          <p:cNvSpPr/>
          <p:nvPr/>
        </p:nvSpPr>
        <p:spPr>
          <a:xfrm flipH="1" flipV="1">
            <a:off x="5581882" y="301108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6F4A939-24DA-474B-AC8C-CD3EF98C8404}"/>
              </a:ext>
            </a:extLst>
          </p:cNvPr>
          <p:cNvSpPr/>
          <p:nvPr/>
        </p:nvSpPr>
        <p:spPr>
          <a:xfrm flipH="1" flipV="1">
            <a:off x="6139233" y="322328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25ADD07-895E-41EB-9829-9FE563069107}"/>
              </a:ext>
            </a:extLst>
          </p:cNvPr>
          <p:cNvSpPr/>
          <p:nvPr/>
        </p:nvSpPr>
        <p:spPr>
          <a:xfrm rot="5400000" flipH="1" flipV="1">
            <a:off x="6118913" y="322965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BCBA1EC-4470-425D-8B50-0FF344ECE09D}"/>
              </a:ext>
            </a:extLst>
          </p:cNvPr>
          <p:cNvSpPr/>
          <p:nvPr/>
        </p:nvSpPr>
        <p:spPr>
          <a:xfrm flipH="1" flipV="1">
            <a:off x="7308533" y="381666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C26E2F8-70CF-49BD-BDCE-DAC8C2BCB5B3}"/>
              </a:ext>
            </a:extLst>
          </p:cNvPr>
          <p:cNvSpPr/>
          <p:nvPr/>
        </p:nvSpPr>
        <p:spPr>
          <a:xfrm flipH="1" flipV="1">
            <a:off x="7694196" y="385017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F7840B5-5E66-4B61-9988-FEF3ECED47F5}"/>
              </a:ext>
            </a:extLst>
          </p:cNvPr>
          <p:cNvSpPr/>
          <p:nvPr/>
        </p:nvSpPr>
        <p:spPr>
          <a:xfrm flipH="1" flipV="1">
            <a:off x="7565411" y="354711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DB5071E-ED3D-4441-95E4-C31156582254}"/>
              </a:ext>
            </a:extLst>
          </p:cNvPr>
          <p:cNvSpPr/>
          <p:nvPr/>
        </p:nvSpPr>
        <p:spPr>
          <a:xfrm flipH="1" flipV="1">
            <a:off x="6912440" y="299873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1ED06A0-0268-4A68-81CC-5177E3F1652B}"/>
              </a:ext>
            </a:extLst>
          </p:cNvPr>
          <p:cNvSpPr/>
          <p:nvPr/>
        </p:nvSpPr>
        <p:spPr>
          <a:xfrm flipH="1" flipV="1">
            <a:off x="7469791" y="321093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CDDFBF2-B1C3-434C-88AF-B786BD7EC4C9}"/>
              </a:ext>
            </a:extLst>
          </p:cNvPr>
          <p:cNvSpPr/>
          <p:nvPr/>
        </p:nvSpPr>
        <p:spPr>
          <a:xfrm rot="5400000" flipH="1" flipV="1">
            <a:off x="7449471" y="321731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A0A824C-76E8-49FB-AADA-54AAA5377192}"/>
              </a:ext>
            </a:extLst>
          </p:cNvPr>
          <p:cNvSpPr/>
          <p:nvPr/>
        </p:nvSpPr>
        <p:spPr>
          <a:xfrm flipH="1" flipV="1">
            <a:off x="3282982" y="458988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73A2492-16B5-439A-80FB-8A02DDE7FA79}"/>
              </a:ext>
            </a:extLst>
          </p:cNvPr>
          <p:cNvSpPr/>
          <p:nvPr/>
        </p:nvSpPr>
        <p:spPr>
          <a:xfrm flipH="1" flipV="1">
            <a:off x="3668645" y="462340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B9383DA-60AF-4319-85FC-6689BB0F9373}"/>
              </a:ext>
            </a:extLst>
          </p:cNvPr>
          <p:cNvSpPr/>
          <p:nvPr/>
        </p:nvSpPr>
        <p:spPr>
          <a:xfrm flipH="1" flipV="1">
            <a:off x="3539860" y="432034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F7C454F-3A83-48F0-B3E2-51FDFEB9ECCC}"/>
              </a:ext>
            </a:extLst>
          </p:cNvPr>
          <p:cNvSpPr/>
          <p:nvPr/>
        </p:nvSpPr>
        <p:spPr>
          <a:xfrm flipH="1" flipV="1">
            <a:off x="2886889" y="377196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B9228E2-3CE6-4F1B-9168-3294EB144826}"/>
              </a:ext>
            </a:extLst>
          </p:cNvPr>
          <p:cNvSpPr/>
          <p:nvPr/>
        </p:nvSpPr>
        <p:spPr>
          <a:xfrm flipH="1" flipV="1">
            <a:off x="3444240" y="398416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3AAD11D-AC1F-43A4-A5AC-89513B6FA53F}"/>
              </a:ext>
            </a:extLst>
          </p:cNvPr>
          <p:cNvSpPr/>
          <p:nvPr/>
        </p:nvSpPr>
        <p:spPr>
          <a:xfrm rot="5400000" flipH="1" flipV="1">
            <a:off x="3423920" y="399053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9434276-F6DE-4832-B154-8277DE6F1645}"/>
              </a:ext>
            </a:extLst>
          </p:cNvPr>
          <p:cNvSpPr/>
          <p:nvPr/>
        </p:nvSpPr>
        <p:spPr>
          <a:xfrm flipH="1" flipV="1">
            <a:off x="4647419" y="4596063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EB6474F-D58B-4C40-9407-5E3B0A365D06}"/>
              </a:ext>
            </a:extLst>
          </p:cNvPr>
          <p:cNvSpPr/>
          <p:nvPr/>
        </p:nvSpPr>
        <p:spPr>
          <a:xfrm flipH="1" flipV="1">
            <a:off x="5033082" y="4629576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47050C4-3AB5-4EEC-95FC-27865D321E6B}"/>
              </a:ext>
            </a:extLst>
          </p:cNvPr>
          <p:cNvSpPr/>
          <p:nvPr/>
        </p:nvSpPr>
        <p:spPr>
          <a:xfrm flipH="1" flipV="1">
            <a:off x="4904297" y="4326515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41C7B43-BEE5-4103-A2FC-492C1EBD1B60}"/>
              </a:ext>
            </a:extLst>
          </p:cNvPr>
          <p:cNvSpPr/>
          <p:nvPr/>
        </p:nvSpPr>
        <p:spPr>
          <a:xfrm flipH="1" flipV="1">
            <a:off x="4251326" y="3778141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D4978F2-FC28-44B3-9EC0-55D9FB70FED0}"/>
              </a:ext>
            </a:extLst>
          </p:cNvPr>
          <p:cNvSpPr/>
          <p:nvPr/>
        </p:nvSpPr>
        <p:spPr>
          <a:xfrm flipH="1" flipV="1">
            <a:off x="4808677" y="39903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A56C48B-323E-451E-80C8-004FE2A09CAA}"/>
              </a:ext>
            </a:extLst>
          </p:cNvPr>
          <p:cNvSpPr/>
          <p:nvPr/>
        </p:nvSpPr>
        <p:spPr>
          <a:xfrm rot="5400000" flipH="1" flipV="1">
            <a:off x="4788357" y="399671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C0DE727-13F7-463D-99E9-F9A03FE8D5A8}"/>
              </a:ext>
            </a:extLst>
          </p:cNvPr>
          <p:cNvSpPr/>
          <p:nvPr/>
        </p:nvSpPr>
        <p:spPr>
          <a:xfrm flipH="1" flipV="1">
            <a:off x="5977975" y="460128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90DDBB-7408-474F-93AD-D0007143F064}"/>
              </a:ext>
            </a:extLst>
          </p:cNvPr>
          <p:cNvSpPr/>
          <p:nvPr/>
        </p:nvSpPr>
        <p:spPr>
          <a:xfrm flipH="1" flipV="1">
            <a:off x="6363638" y="463479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8F654CF-CE20-4036-8F64-AEAB9AA3528B}"/>
              </a:ext>
            </a:extLst>
          </p:cNvPr>
          <p:cNvSpPr/>
          <p:nvPr/>
        </p:nvSpPr>
        <p:spPr>
          <a:xfrm flipH="1" flipV="1">
            <a:off x="6234853" y="433173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BABFA83-2D19-4C8D-9AAD-77016763DA67}"/>
              </a:ext>
            </a:extLst>
          </p:cNvPr>
          <p:cNvSpPr/>
          <p:nvPr/>
        </p:nvSpPr>
        <p:spPr>
          <a:xfrm flipH="1" flipV="1">
            <a:off x="5581882" y="378336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EF65342-23AF-476E-9F43-404CB0AA47D6}"/>
              </a:ext>
            </a:extLst>
          </p:cNvPr>
          <p:cNvSpPr/>
          <p:nvPr/>
        </p:nvSpPr>
        <p:spPr>
          <a:xfrm flipH="1" flipV="1">
            <a:off x="6139233" y="399555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1F50200-ACC4-47D2-94CA-246333EE93D1}"/>
              </a:ext>
            </a:extLst>
          </p:cNvPr>
          <p:cNvSpPr/>
          <p:nvPr/>
        </p:nvSpPr>
        <p:spPr>
          <a:xfrm rot="5400000" flipH="1" flipV="1">
            <a:off x="6118913" y="400193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4BB12CA-C2D7-459D-8E1C-772D7A5CACDA}"/>
              </a:ext>
            </a:extLst>
          </p:cNvPr>
          <p:cNvSpPr/>
          <p:nvPr/>
        </p:nvSpPr>
        <p:spPr>
          <a:xfrm flipH="1" flipV="1">
            <a:off x="7308533" y="4588936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B2C7C72-92D1-4101-9DB2-06C34979FFDC}"/>
              </a:ext>
            </a:extLst>
          </p:cNvPr>
          <p:cNvSpPr/>
          <p:nvPr/>
        </p:nvSpPr>
        <p:spPr>
          <a:xfrm flipH="1" flipV="1">
            <a:off x="7694196" y="4622449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989C9ED-4C1B-4A65-A98A-E83202537962}"/>
              </a:ext>
            </a:extLst>
          </p:cNvPr>
          <p:cNvSpPr/>
          <p:nvPr/>
        </p:nvSpPr>
        <p:spPr>
          <a:xfrm flipH="1" flipV="1">
            <a:off x="7565411" y="4319388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2D22DFF-EFCE-4645-A8C4-9600169B60F2}"/>
              </a:ext>
            </a:extLst>
          </p:cNvPr>
          <p:cNvSpPr/>
          <p:nvPr/>
        </p:nvSpPr>
        <p:spPr>
          <a:xfrm flipH="1" flipV="1">
            <a:off x="6912440" y="3771014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1B50A3C-00FF-4808-828A-4C73E1BFCB72}"/>
              </a:ext>
            </a:extLst>
          </p:cNvPr>
          <p:cNvSpPr/>
          <p:nvPr/>
        </p:nvSpPr>
        <p:spPr>
          <a:xfrm flipH="1" flipV="1">
            <a:off x="7469791" y="398321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A4B02DE-3833-4472-89BF-E1EDF258073E}"/>
              </a:ext>
            </a:extLst>
          </p:cNvPr>
          <p:cNvSpPr/>
          <p:nvPr/>
        </p:nvSpPr>
        <p:spPr>
          <a:xfrm rot="5400000" flipH="1" flipV="1">
            <a:off x="7449471" y="398958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8C7C3F6-A96E-4F4F-B112-0F0BBC5C6619}"/>
              </a:ext>
            </a:extLst>
          </p:cNvPr>
          <p:cNvSpPr/>
          <p:nvPr/>
        </p:nvSpPr>
        <p:spPr>
          <a:xfrm flipH="1" flipV="1">
            <a:off x="3435381" y="31862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60D5EF8-FD09-4C01-9643-E816F18B3CBE}"/>
              </a:ext>
            </a:extLst>
          </p:cNvPr>
          <p:cNvSpPr/>
          <p:nvPr/>
        </p:nvSpPr>
        <p:spPr>
          <a:xfrm flipH="1" flipV="1">
            <a:off x="3821044" y="32197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5AB83C-A208-4ACF-A129-9DEA914B6DA9}"/>
              </a:ext>
            </a:extLst>
          </p:cNvPr>
          <p:cNvSpPr/>
          <p:nvPr/>
        </p:nvSpPr>
        <p:spPr>
          <a:xfrm flipH="1" flipV="1">
            <a:off x="3692259" y="29167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611A97B-92EC-47A4-A1C4-7A2186E15ABA}"/>
              </a:ext>
            </a:extLst>
          </p:cNvPr>
          <p:cNvSpPr/>
          <p:nvPr/>
        </p:nvSpPr>
        <p:spPr>
          <a:xfrm flipH="1" flipV="1">
            <a:off x="3039288" y="23683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785696A-22AA-4F86-A3FF-437946618CE7}"/>
              </a:ext>
            </a:extLst>
          </p:cNvPr>
          <p:cNvSpPr/>
          <p:nvPr/>
        </p:nvSpPr>
        <p:spPr>
          <a:xfrm flipH="1" flipV="1">
            <a:off x="3596639" y="25805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2CC092C-4003-4F50-9B18-2DB97CD4F986}"/>
              </a:ext>
            </a:extLst>
          </p:cNvPr>
          <p:cNvSpPr/>
          <p:nvPr/>
        </p:nvSpPr>
        <p:spPr>
          <a:xfrm rot="5400000" flipH="1" flipV="1">
            <a:off x="3576319" y="25869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8D1084E-3D90-4608-83ED-AB668E35AB50}"/>
              </a:ext>
            </a:extLst>
          </p:cNvPr>
          <p:cNvSpPr/>
          <p:nvPr/>
        </p:nvSpPr>
        <p:spPr>
          <a:xfrm flipH="1" flipV="1">
            <a:off x="4799818" y="319242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67CC7BE-DACC-4EBA-9E49-7D07FF37FD24}"/>
              </a:ext>
            </a:extLst>
          </p:cNvPr>
          <p:cNvSpPr/>
          <p:nvPr/>
        </p:nvSpPr>
        <p:spPr>
          <a:xfrm flipH="1" flipV="1">
            <a:off x="5185481" y="322594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04AA9C7-1CF2-4814-BD55-F0C60476B70B}"/>
              </a:ext>
            </a:extLst>
          </p:cNvPr>
          <p:cNvSpPr/>
          <p:nvPr/>
        </p:nvSpPr>
        <p:spPr>
          <a:xfrm flipH="1" flipV="1">
            <a:off x="5056696" y="292288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2113353-B4A9-46B5-96B8-02400C522FA0}"/>
              </a:ext>
            </a:extLst>
          </p:cNvPr>
          <p:cNvSpPr/>
          <p:nvPr/>
        </p:nvSpPr>
        <p:spPr>
          <a:xfrm flipH="1" flipV="1">
            <a:off x="4403725" y="237450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51341F8-8429-4CF3-B211-56ED870D9D3E}"/>
              </a:ext>
            </a:extLst>
          </p:cNvPr>
          <p:cNvSpPr/>
          <p:nvPr/>
        </p:nvSpPr>
        <p:spPr>
          <a:xfrm flipH="1" flipV="1">
            <a:off x="4961076" y="258670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33509786-29FD-4764-9ED8-3A6E347F2FDD}"/>
              </a:ext>
            </a:extLst>
          </p:cNvPr>
          <p:cNvSpPr/>
          <p:nvPr/>
        </p:nvSpPr>
        <p:spPr>
          <a:xfrm rot="5400000" flipH="1" flipV="1">
            <a:off x="4940756" y="259307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094147D-B73D-4066-962B-5354FA66388E}"/>
              </a:ext>
            </a:extLst>
          </p:cNvPr>
          <p:cNvSpPr/>
          <p:nvPr/>
        </p:nvSpPr>
        <p:spPr>
          <a:xfrm flipH="1" flipV="1">
            <a:off x="6130374" y="319764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BA895B63-103B-4C3C-82D7-E88B0F9E2FED}"/>
              </a:ext>
            </a:extLst>
          </p:cNvPr>
          <p:cNvSpPr/>
          <p:nvPr/>
        </p:nvSpPr>
        <p:spPr>
          <a:xfrm flipH="1" flipV="1">
            <a:off x="6516037" y="323116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DD8E030-331F-49FB-AFA6-ECF7E64C57EA}"/>
              </a:ext>
            </a:extLst>
          </p:cNvPr>
          <p:cNvSpPr/>
          <p:nvPr/>
        </p:nvSpPr>
        <p:spPr>
          <a:xfrm flipH="1" flipV="1">
            <a:off x="6387252" y="292810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B6C4736-0085-4948-A2AD-6B58C5C94F91}"/>
              </a:ext>
            </a:extLst>
          </p:cNvPr>
          <p:cNvSpPr/>
          <p:nvPr/>
        </p:nvSpPr>
        <p:spPr>
          <a:xfrm flipH="1" flipV="1">
            <a:off x="5734281" y="237972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0C8ACA-32B1-4E3B-BB06-305E180F79D0}"/>
              </a:ext>
            </a:extLst>
          </p:cNvPr>
          <p:cNvSpPr/>
          <p:nvPr/>
        </p:nvSpPr>
        <p:spPr>
          <a:xfrm flipH="1" flipV="1">
            <a:off x="6291632" y="259192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6EF3102-62D9-4F6B-8904-505A94C41DCD}"/>
              </a:ext>
            </a:extLst>
          </p:cNvPr>
          <p:cNvSpPr/>
          <p:nvPr/>
        </p:nvSpPr>
        <p:spPr>
          <a:xfrm rot="5400000" flipH="1" flipV="1">
            <a:off x="6271312" y="259829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FEB1EE0C-E4B8-439C-94B0-DE38FA27CFEE}"/>
              </a:ext>
            </a:extLst>
          </p:cNvPr>
          <p:cNvSpPr/>
          <p:nvPr/>
        </p:nvSpPr>
        <p:spPr>
          <a:xfrm flipH="1" flipV="1">
            <a:off x="7460932" y="318530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A5DABDF-1619-41DF-9DA3-47261E99F3DF}"/>
              </a:ext>
            </a:extLst>
          </p:cNvPr>
          <p:cNvSpPr/>
          <p:nvPr/>
        </p:nvSpPr>
        <p:spPr>
          <a:xfrm flipH="1" flipV="1">
            <a:off x="7846595" y="321881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910048A-01F8-4E8C-AD5F-0388C58DD6D5}"/>
              </a:ext>
            </a:extLst>
          </p:cNvPr>
          <p:cNvSpPr/>
          <p:nvPr/>
        </p:nvSpPr>
        <p:spPr>
          <a:xfrm flipH="1" flipV="1">
            <a:off x="7717810" y="291575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7D0BCEB-F349-42FA-94BB-6D7EFDB04FA9}"/>
              </a:ext>
            </a:extLst>
          </p:cNvPr>
          <p:cNvSpPr/>
          <p:nvPr/>
        </p:nvSpPr>
        <p:spPr>
          <a:xfrm flipH="1" flipV="1">
            <a:off x="7064839" y="236737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EFB599C-4E76-4711-A882-0F1FFFFA761C}"/>
              </a:ext>
            </a:extLst>
          </p:cNvPr>
          <p:cNvSpPr/>
          <p:nvPr/>
        </p:nvSpPr>
        <p:spPr>
          <a:xfrm flipH="1" flipV="1">
            <a:off x="7622190" y="257957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D028F59E-2CDE-49C8-91F5-0D620EA6DDB0}"/>
              </a:ext>
            </a:extLst>
          </p:cNvPr>
          <p:cNvSpPr/>
          <p:nvPr/>
        </p:nvSpPr>
        <p:spPr>
          <a:xfrm rot="5400000" flipH="1" flipV="1">
            <a:off x="7601870" y="258595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999FF16-0E76-4B76-AA27-16CA403D3F8A}"/>
              </a:ext>
            </a:extLst>
          </p:cNvPr>
          <p:cNvSpPr/>
          <p:nvPr/>
        </p:nvSpPr>
        <p:spPr>
          <a:xfrm flipH="1" flipV="1">
            <a:off x="3273971" y="538178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7C99CEDA-E930-463D-85F9-0D4BAFE13D2E}"/>
              </a:ext>
            </a:extLst>
          </p:cNvPr>
          <p:cNvSpPr/>
          <p:nvPr/>
        </p:nvSpPr>
        <p:spPr>
          <a:xfrm flipH="1" flipV="1">
            <a:off x="3659634" y="541530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418061C1-B610-4CEA-87C6-1D0A71DBBFA6}"/>
              </a:ext>
            </a:extLst>
          </p:cNvPr>
          <p:cNvSpPr/>
          <p:nvPr/>
        </p:nvSpPr>
        <p:spPr>
          <a:xfrm flipH="1" flipV="1">
            <a:off x="3530849" y="511224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ADAE8E6-CEF2-44AD-8B83-50C2B0FEB7B3}"/>
              </a:ext>
            </a:extLst>
          </p:cNvPr>
          <p:cNvSpPr/>
          <p:nvPr/>
        </p:nvSpPr>
        <p:spPr>
          <a:xfrm flipH="1" flipV="1">
            <a:off x="2877878" y="456386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E5ADB7D-1EA0-49F1-B01E-F56CABD6252A}"/>
              </a:ext>
            </a:extLst>
          </p:cNvPr>
          <p:cNvSpPr/>
          <p:nvPr/>
        </p:nvSpPr>
        <p:spPr>
          <a:xfrm flipH="1" flipV="1">
            <a:off x="3435229" y="477606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3644E0A5-8DD8-4F27-816F-4425ED2FDE42}"/>
              </a:ext>
            </a:extLst>
          </p:cNvPr>
          <p:cNvSpPr/>
          <p:nvPr/>
        </p:nvSpPr>
        <p:spPr>
          <a:xfrm rot="5400000" flipH="1" flipV="1">
            <a:off x="3414909" y="47824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3469145-1AFC-4CFF-B7C8-56D769D78EB9}"/>
              </a:ext>
            </a:extLst>
          </p:cNvPr>
          <p:cNvSpPr/>
          <p:nvPr/>
        </p:nvSpPr>
        <p:spPr>
          <a:xfrm flipH="1" flipV="1">
            <a:off x="4638408" y="5387962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C2276E7-FCA2-4353-9248-4D8905843B33}"/>
              </a:ext>
            </a:extLst>
          </p:cNvPr>
          <p:cNvSpPr/>
          <p:nvPr/>
        </p:nvSpPr>
        <p:spPr>
          <a:xfrm flipH="1" flipV="1">
            <a:off x="5024071" y="5421475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E851AD0-74DF-41F3-938A-E10767467A63}"/>
              </a:ext>
            </a:extLst>
          </p:cNvPr>
          <p:cNvSpPr/>
          <p:nvPr/>
        </p:nvSpPr>
        <p:spPr>
          <a:xfrm flipH="1" flipV="1">
            <a:off x="4895286" y="5118414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FE79E11-5DAD-49D8-A0C0-B2EE7E195DD3}"/>
              </a:ext>
            </a:extLst>
          </p:cNvPr>
          <p:cNvSpPr/>
          <p:nvPr/>
        </p:nvSpPr>
        <p:spPr>
          <a:xfrm flipH="1" flipV="1">
            <a:off x="4242315" y="4570040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ACE1C2-2442-4EB7-AAF1-D698475A536F}"/>
              </a:ext>
            </a:extLst>
          </p:cNvPr>
          <p:cNvSpPr/>
          <p:nvPr/>
        </p:nvSpPr>
        <p:spPr>
          <a:xfrm flipH="1" flipV="1">
            <a:off x="4799666" y="4782236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2C4FD5E-5A03-4775-A6D8-3C02BE7116F9}"/>
              </a:ext>
            </a:extLst>
          </p:cNvPr>
          <p:cNvSpPr/>
          <p:nvPr/>
        </p:nvSpPr>
        <p:spPr>
          <a:xfrm rot="5400000" flipH="1" flipV="1">
            <a:off x="4779346" y="4788611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7B95045-B5F7-4C4F-9C9D-29FF0A6FBC9C}"/>
              </a:ext>
            </a:extLst>
          </p:cNvPr>
          <p:cNvSpPr/>
          <p:nvPr/>
        </p:nvSpPr>
        <p:spPr>
          <a:xfrm flipH="1" flipV="1">
            <a:off x="5968964" y="5393183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9C1D53B6-7F26-4C84-BC2E-D9B256AF5DAA}"/>
              </a:ext>
            </a:extLst>
          </p:cNvPr>
          <p:cNvSpPr/>
          <p:nvPr/>
        </p:nvSpPr>
        <p:spPr>
          <a:xfrm flipH="1" flipV="1">
            <a:off x="6354627" y="5426696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1843B9B2-8063-490D-9FCE-5A63115EB292}"/>
              </a:ext>
            </a:extLst>
          </p:cNvPr>
          <p:cNvSpPr/>
          <p:nvPr/>
        </p:nvSpPr>
        <p:spPr>
          <a:xfrm flipH="1" flipV="1">
            <a:off x="6225842" y="5123635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750F424B-4A4A-407A-88DD-059C42C4C17C}"/>
              </a:ext>
            </a:extLst>
          </p:cNvPr>
          <p:cNvSpPr/>
          <p:nvPr/>
        </p:nvSpPr>
        <p:spPr>
          <a:xfrm flipH="1" flipV="1">
            <a:off x="5572871" y="4575261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A3470DA-1BC9-4DA3-A6AC-ECC75134442D}"/>
              </a:ext>
            </a:extLst>
          </p:cNvPr>
          <p:cNvSpPr/>
          <p:nvPr/>
        </p:nvSpPr>
        <p:spPr>
          <a:xfrm flipH="1" flipV="1">
            <a:off x="6130222" y="478745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3C9B8200-1DF6-475B-BFD8-3564A9196F0C}"/>
              </a:ext>
            </a:extLst>
          </p:cNvPr>
          <p:cNvSpPr/>
          <p:nvPr/>
        </p:nvSpPr>
        <p:spPr>
          <a:xfrm rot="5400000" flipH="1" flipV="1">
            <a:off x="6109902" y="479383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B2B68AA-4D97-4F89-9397-48ACDA1903B9}"/>
              </a:ext>
            </a:extLst>
          </p:cNvPr>
          <p:cNvSpPr/>
          <p:nvPr/>
        </p:nvSpPr>
        <p:spPr>
          <a:xfrm flipH="1" flipV="1">
            <a:off x="7299522" y="5380835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FD03A1C4-9428-4684-B445-AAFEF14DBFBB}"/>
              </a:ext>
            </a:extLst>
          </p:cNvPr>
          <p:cNvSpPr/>
          <p:nvPr/>
        </p:nvSpPr>
        <p:spPr>
          <a:xfrm flipH="1" flipV="1">
            <a:off x="7685185" y="5414348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66CC5C3-36DC-4EB2-BC3D-032E71091DC3}"/>
              </a:ext>
            </a:extLst>
          </p:cNvPr>
          <p:cNvSpPr/>
          <p:nvPr/>
        </p:nvSpPr>
        <p:spPr>
          <a:xfrm flipH="1" flipV="1">
            <a:off x="7556400" y="5111287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EC4F962-85C6-44DC-B39D-5BD6521D8870}"/>
              </a:ext>
            </a:extLst>
          </p:cNvPr>
          <p:cNvSpPr/>
          <p:nvPr/>
        </p:nvSpPr>
        <p:spPr>
          <a:xfrm flipH="1" flipV="1">
            <a:off x="6903429" y="4562913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56F89E9-47F8-475D-8A96-8A5083F52726}"/>
              </a:ext>
            </a:extLst>
          </p:cNvPr>
          <p:cNvSpPr/>
          <p:nvPr/>
        </p:nvSpPr>
        <p:spPr>
          <a:xfrm flipH="1" flipV="1">
            <a:off x="7460780" y="4775109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81A5388-FC8C-480B-8B35-CEBEE2485E96}"/>
              </a:ext>
            </a:extLst>
          </p:cNvPr>
          <p:cNvSpPr/>
          <p:nvPr/>
        </p:nvSpPr>
        <p:spPr>
          <a:xfrm rot="5400000" flipH="1" flipV="1">
            <a:off x="7440460" y="4781484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685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1899920" y="1475301"/>
            <a:ext cx="1016015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several „proposed” bounding boxes but most of them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does not even everlap with a given object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dispose bounding boxes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&lt; 0.5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IoU (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Jakkard index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anchor box with the highest degree of overlap with an object is responsible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for predicting that 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given object (class and location)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all objects have differnet shapes (aspect ratios etc.) this is why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SSD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pre-define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s different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aspect ratios of the anchor boxes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479EA71-B58B-4E56-8D87-113EF8AD73C2}"/>
              </a:ext>
            </a:extLst>
          </p:cNvPr>
          <p:cNvSpPr txBox="1"/>
          <p:nvPr/>
        </p:nvSpPr>
        <p:spPr>
          <a:xfrm>
            <a:off x="2288144" y="3783625"/>
            <a:ext cx="877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0" i="1" dirty="0">
                <a:effectLst/>
                <a:latin typeface="Trebuchet MS" panose="020B0603020202020204" pitchFamily="34" charset="0"/>
              </a:rPr>
              <a:t>„The algorithm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uses a matching phase while training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in order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to match the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given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anchor box with the bounding boxes of each ground truth object within an image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928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7" y="4467925"/>
            <a:ext cx="808899" cy="808901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586175" y="4311318"/>
            <a:ext cx="488292" cy="1219203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680D6-73E3-4383-9576-23FD68E55A88}"/>
              </a:ext>
            </a:extLst>
          </p:cNvPr>
          <p:cNvSpPr txBox="1"/>
          <p:nvPr/>
        </p:nvSpPr>
        <p:spPr>
          <a:xfrm>
            <a:off x="303050" y="4320754"/>
            <a:ext cx="2330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algorithm will </a:t>
            </a:r>
          </a:p>
          <a:p>
            <a:pPr algn="ctr"/>
            <a:r>
              <a:rPr lang="hu-HU" i="1" dirty="0"/>
              <a:t>find the bounding box</a:t>
            </a:r>
          </a:p>
          <a:p>
            <a:pPr algn="ctr"/>
            <a:r>
              <a:rPr lang="hu-HU" i="1" dirty="0"/>
              <a:t>that is the most similar</a:t>
            </a:r>
          </a:p>
          <a:p>
            <a:pPr algn="ctr"/>
            <a:r>
              <a:rPr lang="hu-HU" i="1" dirty="0"/>
              <a:t>to the detected object</a:t>
            </a:r>
            <a:endParaRPr lang="en-GB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A5D6F-90C4-406A-90FE-1AB01FE5FF51}"/>
              </a:ext>
            </a:extLst>
          </p:cNvPr>
          <p:cNvSpPr txBox="1"/>
          <p:nvPr/>
        </p:nvSpPr>
        <p:spPr>
          <a:xfrm>
            <a:off x="6240471" y="2179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shape offset relative to the default box coordinates</a:t>
            </a:r>
          </a:p>
        </p:txBody>
      </p:sp>
    </p:spTree>
    <p:extLst>
      <p:ext uri="{BB962C8B-B14F-4D97-AF65-F5344CB8AC3E}">
        <p14:creationId xmlns:p14="http://schemas.microsoft.com/office/powerpoint/2010/main" val="21232059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584846"/>
            <a:ext cx="4298368" cy="286717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SSD algorithm</a:t>
            </a:r>
            <a:r>
              <a:rPr lang="hu-HU" dirty="0">
                <a:latin typeface="Trebuchet MS" panose="020B0603020202020204" pitchFamily="34" charset="0"/>
              </a:rPr>
              <a:t>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1180725" y="4336222"/>
            <a:ext cx="550419" cy="1913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1248072" y="3955980"/>
            <a:ext cx="368287" cy="91956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A5D6F-90C4-406A-90FE-1AB01FE5FF51}"/>
              </a:ext>
            </a:extLst>
          </p:cNvPr>
          <p:cNvSpPr txBox="1"/>
          <p:nvPr/>
        </p:nvSpPr>
        <p:spPr>
          <a:xfrm>
            <a:off x="5681178" y="36898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i="1" dirty="0"/>
              <a:t>the</a:t>
            </a:r>
            <a:r>
              <a:rPr lang="en-GB" i="1" dirty="0"/>
              <a:t> shape offset</a:t>
            </a:r>
            <a:r>
              <a:rPr lang="hu-HU" i="1" dirty="0"/>
              <a:t> </a:t>
            </a:r>
            <a:r>
              <a:rPr lang="hu-HU" b="1" i="1" dirty="0"/>
              <a:t>(dx, dy)</a:t>
            </a:r>
            <a:r>
              <a:rPr lang="en-GB" i="1" dirty="0"/>
              <a:t> relative to</a:t>
            </a:r>
            <a:endParaRPr lang="hu-HU" i="1" dirty="0"/>
          </a:p>
          <a:p>
            <a:pPr algn="ctr"/>
            <a:r>
              <a:rPr lang="en-GB" i="1" dirty="0"/>
              <a:t> the default box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2EA83-E4C9-44D5-B808-FBA2E3FABBA7}"/>
              </a:ext>
            </a:extLst>
          </p:cNvPr>
          <p:cNvSpPr txBox="1"/>
          <p:nvPr/>
        </p:nvSpPr>
        <p:spPr>
          <a:xfrm>
            <a:off x="5072888" y="376455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1F0B5-19CF-4794-B2C5-935FD9174A61}"/>
              </a:ext>
            </a:extLst>
          </p:cNvPr>
          <p:cNvSpPr/>
          <p:nvPr/>
        </p:nvSpPr>
        <p:spPr>
          <a:xfrm>
            <a:off x="5743448" y="3154538"/>
            <a:ext cx="782320" cy="1717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AE53C-C79B-4CFE-9C46-45443A0EE5C1}"/>
              </a:ext>
            </a:extLst>
          </p:cNvPr>
          <p:cNvSpPr/>
          <p:nvPr/>
        </p:nvSpPr>
        <p:spPr>
          <a:xfrm>
            <a:off x="5845048" y="2954310"/>
            <a:ext cx="568960" cy="208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839D-16EA-4EE3-BD69-22257D69E4A5}"/>
              </a:ext>
            </a:extLst>
          </p:cNvPr>
          <p:cNvSpPr txBox="1"/>
          <p:nvPr/>
        </p:nvSpPr>
        <p:spPr>
          <a:xfrm>
            <a:off x="5816782" y="3344085"/>
            <a:ext cx="625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dx</a:t>
            </a:r>
          </a:p>
          <a:p>
            <a:pPr algn="ctr"/>
            <a:r>
              <a:rPr lang="hu-HU" dirty="0"/>
              <a:t>dy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5205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7135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DE014FD-1CBF-41D9-8429-C93B66C6EE48}"/>
              </a:ext>
            </a:extLst>
          </p:cNvPr>
          <p:cNvSpPr/>
          <p:nvPr/>
        </p:nvSpPr>
        <p:spPr>
          <a:xfrm rot="5400000">
            <a:off x="3319146" y="4797020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A9984-52E6-46D1-8249-2FA042E7E7CD}"/>
              </a:ext>
            </a:extLst>
          </p:cNvPr>
          <p:cNvSpPr txBox="1"/>
          <p:nvPr/>
        </p:nvSpPr>
        <p:spPr>
          <a:xfrm>
            <a:off x="2590146" y="5627324"/>
            <a:ext cx="1659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first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9B44F-15E6-4D8F-8EB0-28D971E2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16" y="2749766"/>
            <a:ext cx="6569965" cy="250284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21CF0183-2333-456C-A0AF-16CF40B4A712}"/>
              </a:ext>
            </a:extLst>
          </p:cNvPr>
          <p:cNvSpPr/>
          <p:nvPr/>
        </p:nvSpPr>
        <p:spPr>
          <a:xfrm rot="5400000">
            <a:off x="5310236" y="5070346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DD519-2CE9-4ACD-8501-7138D02C9C6D}"/>
              </a:ext>
            </a:extLst>
          </p:cNvPr>
          <p:cNvSpPr txBox="1"/>
          <p:nvPr/>
        </p:nvSpPr>
        <p:spPr>
          <a:xfrm>
            <a:off x="4648942" y="5668578"/>
            <a:ext cx="168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second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4E7E996-EE0E-4268-82B3-C5EF391340A8}"/>
              </a:ext>
            </a:extLst>
          </p:cNvPr>
          <p:cNvSpPr/>
          <p:nvPr/>
        </p:nvSpPr>
        <p:spPr>
          <a:xfrm rot="16200000">
            <a:off x="5700483" y="2662144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1AAC7-DD3B-46F5-86A9-27ED7CE81158}"/>
              </a:ext>
            </a:extLst>
          </p:cNvPr>
          <p:cNvSpPr txBox="1"/>
          <p:nvPr/>
        </p:nvSpPr>
        <p:spPr>
          <a:xfrm>
            <a:off x="5054230" y="2111977"/>
            <a:ext cx="1494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i="1" dirty="0"/>
              <a:t>third prediction</a:t>
            </a:r>
          </a:p>
          <a:p>
            <a:pPr algn="ctr"/>
            <a:r>
              <a:rPr lang="hu-HU" sz="1400" i="1" dirty="0"/>
              <a:t>it uses </a:t>
            </a:r>
            <a:r>
              <a:rPr lang="hu-HU" sz="1400" b="1" i="1" dirty="0"/>
              <a:t>6</a:t>
            </a:r>
            <a:r>
              <a:rPr lang="hu-HU" sz="1400" i="1" dirty="0"/>
              <a:t> different</a:t>
            </a:r>
          </a:p>
          <a:p>
            <a:pPr algn="ctr"/>
            <a:r>
              <a:rPr lang="hu-HU" sz="1400" i="1" dirty="0"/>
              <a:t>anchor boxes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9A9D660-2C03-40CC-A35E-B294C404598F}"/>
              </a:ext>
            </a:extLst>
          </p:cNvPr>
          <p:cNvSpPr/>
          <p:nvPr/>
        </p:nvSpPr>
        <p:spPr>
          <a:xfrm rot="16200000">
            <a:off x="7194738" y="3578337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B6A6B-F033-434A-BD96-259541C3FD71}"/>
              </a:ext>
            </a:extLst>
          </p:cNvPr>
          <p:cNvSpPr txBox="1"/>
          <p:nvPr/>
        </p:nvSpPr>
        <p:spPr>
          <a:xfrm>
            <a:off x="6548485" y="2733530"/>
            <a:ext cx="1494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i="1" dirty="0"/>
              <a:t>fifth prediction</a:t>
            </a:r>
          </a:p>
          <a:p>
            <a:pPr algn="ctr"/>
            <a:r>
              <a:rPr lang="hu-HU" sz="1400" i="1" dirty="0"/>
              <a:t>it uses </a:t>
            </a:r>
            <a:r>
              <a:rPr lang="hu-HU" sz="1400" b="1" i="1" dirty="0"/>
              <a:t>6</a:t>
            </a:r>
            <a:r>
              <a:rPr lang="hu-HU" sz="1400" i="1" dirty="0"/>
              <a:t> different</a:t>
            </a:r>
          </a:p>
          <a:p>
            <a:pPr algn="ctr"/>
            <a:r>
              <a:rPr lang="hu-HU" sz="1400" i="1" dirty="0"/>
              <a:t>anchor boxes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16269AB-D2D7-4366-AF2B-F3E8C0DF7CED}"/>
              </a:ext>
            </a:extLst>
          </p:cNvPr>
          <p:cNvSpPr/>
          <p:nvPr/>
        </p:nvSpPr>
        <p:spPr>
          <a:xfrm rot="5400000">
            <a:off x="7977946" y="5049893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51A09-82C9-4C7C-9FD7-38E03D3B4832}"/>
              </a:ext>
            </a:extLst>
          </p:cNvPr>
          <p:cNvSpPr txBox="1"/>
          <p:nvPr/>
        </p:nvSpPr>
        <p:spPr>
          <a:xfrm>
            <a:off x="7349289" y="5648125"/>
            <a:ext cx="1621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sixth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</p:spTree>
    <p:extLst>
      <p:ext uri="{BB962C8B-B14F-4D97-AF65-F5344CB8AC3E}">
        <p14:creationId xmlns:p14="http://schemas.microsoft.com/office/powerpoint/2010/main" val="27200190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E96F16-E05B-487C-AB0C-945355E1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7" y="4146730"/>
            <a:ext cx="4443424" cy="254662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100126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 convolutional </a:t>
            </a:r>
            <a:r>
              <a:rPr lang="en-GB" dirty="0">
                <a:latin typeface="Trebuchet MS" panose="020B0603020202020204" pitchFamily="34" charset="0"/>
              </a:rPr>
              <a:t>layers decrease in size progressively and 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en-GB" dirty="0">
                <a:latin typeface="Trebuchet MS" panose="020B0603020202020204" pitchFamily="34" charset="0"/>
              </a:rPr>
              <a:t>allow predictions of detections at multiple scales</a:t>
            </a:r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 features at different layers represent different sizes of region in the input image</a:t>
            </a:r>
            <a:endParaRPr lang="hu-HU" b="0" i="0" dirty="0">
              <a:solidFill>
                <a:srgbClr val="4C4C4C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4C4C4C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4C4C4C"/>
                </a:solidFill>
                <a:latin typeface="Trebuchet MS" panose="020B0603020202020204" pitchFamily="34" charset="0"/>
              </a:rPr>
              <a:t>	          The size of the image represented by a feature get larger and larger and</a:t>
            </a:r>
          </a:p>
          <a:p>
            <a:r>
              <a:rPr lang="hu-HU" dirty="0">
                <a:solidFill>
                  <a:srgbClr val="4C4C4C"/>
                </a:solidFill>
                <a:latin typeface="Trebuchet MS" panose="020B0603020202020204" pitchFamily="34" charset="0"/>
              </a:rPr>
              <a:t>		   </a:t>
            </a:r>
            <a:r>
              <a:rPr lang="en-GB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predictions from </a:t>
            </a:r>
            <a:r>
              <a:rPr lang="hu-HU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previous</a:t>
            </a:r>
            <a:r>
              <a:rPr lang="en-GB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 layers help in dealing with smaller objects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F6660-E35B-4C7D-9BC4-65B23AD216A2}"/>
              </a:ext>
            </a:extLst>
          </p:cNvPr>
          <p:cNvSpPr txBox="1"/>
          <p:nvPr/>
        </p:nvSpPr>
        <p:spPr>
          <a:xfrm>
            <a:off x="2722880" y="2302830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The feature map is the output of one filter applied to the previous layer</a:t>
            </a:r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879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7159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F6660-E35B-4C7D-9BC4-65B23AD216A2}"/>
              </a:ext>
            </a:extLst>
          </p:cNvPr>
          <p:cNvSpPr txBox="1"/>
          <p:nvPr/>
        </p:nvSpPr>
        <p:spPr>
          <a:xfrm>
            <a:off x="2722880" y="2302830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The feature map is the output of one filter applied to the previous layer</a:t>
            </a:r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FF84A0-B3C4-4E85-A296-5A54BA75DACC}"/>
              </a:ext>
            </a:extLst>
          </p:cNvPr>
          <p:cNvSpPr/>
          <p:nvPr/>
        </p:nvSpPr>
        <p:spPr>
          <a:xfrm>
            <a:off x="3340100" y="346406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1717D-9D7A-46A7-A0AB-B1753BCF198A}"/>
              </a:ext>
            </a:extLst>
          </p:cNvPr>
          <p:cNvSpPr/>
          <p:nvPr/>
        </p:nvSpPr>
        <p:spPr>
          <a:xfrm>
            <a:off x="3709432" y="346406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503A3-F8F2-4B38-A1FC-0786101E08DF}"/>
              </a:ext>
            </a:extLst>
          </p:cNvPr>
          <p:cNvSpPr/>
          <p:nvPr/>
        </p:nvSpPr>
        <p:spPr>
          <a:xfrm>
            <a:off x="4078764" y="346546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5BE65-119D-4A86-8783-BD29D4344D24}"/>
              </a:ext>
            </a:extLst>
          </p:cNvPr>
          <p:cNvSpPr/>
          <p:nvPr/>
        </p:nvSpPr>
        <p:spPr>
          <a:xfrm>
            <a:off x="4448096" y="346546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9D1E5-61C7-4EAC-902C-D799BD4FC8D9}"/>
              </a:ext>
            </a:extLst>
          </p:cNvPr>
          <p:cNvSpPr/>
          <p:nvPr/>
        </p:nvSpPr>
        <p:spPr>
          <a:xfrm>
            <a:off x="3340100" y="383401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F6D7B7-D3E6-47CD-B204-27F95A433177}"/>
              </a:ext>
            </a:extLst>
          </p:cNvPr>
          <p:cNvSpPr/>
          <p:nvPr/>
        </p:nvSpPr>
        <p:spPr>
          <a:xfrm>
            <a:off x="3709432" y="383401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862415-2CB0-4B94-AD4E-1465FF05A96A}"/>
              </a:ext>
            </a:extLst>
          </p:cNvPr>
          <p:cNvSpPr/>
          <p:nvPr/>
        </p:nvSpPr>
        <p:spPr>
          <a:xfrm>
            <a:off x="4078764" y="383541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AC380-BD5A-4AD8-994C-8CC43BFBCA3F}"/>
              </a:ext>
            </a:extLst>
          </p:cNvPr>
          <p:cNvSpPr/>
          <p:nvPr/>
        </p:nvSpPr>
        <p:spPr>
          <a:xfrm>
            <a:off x="4448096" y="383541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63E422-5EFB-4938-A4D2-D57876FD2C85}"/>
              </a:ext>
            </a:extLst>
          </p:cNvPr>
          <p:cNvSpPr/>
          <p:nvPr/>
        </p:nvSpPr>
        <p:spPr>
          <a:xfrm>
            <a:off x="3340100" y="419364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D43B9-0726-4E98-9E78-1F9EB957F710}"/>
              </a:ext>
            </a:extLst>
          </p:cNvPr>
          <p:cNvSpPr/>
          <p:nvPr/>
        </p:nvSpPr>
        <p:spPr>
          <a:xfrm>
            <a:off x="3709432" y="419364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1BA15-091D-4276-B400-7B1E2F8DBE63}"/>
              </a:ext>
            </a:extLst>
          </p:cNvPr>
          <p:cNvSpPr/>
          <p:nvPr/>
        </p:nvSpPr>
        <p:spPr>
          <a:xfrm>
            <a:off x="4078764" y="419505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7276DA-49AC-4068-9167-5969DEC9B303}"/>
              </a:ext>
            </a:extLst>
          </p:cNvPr>
          <p:cNvSpPr/>
          <p:nvPr/>
        </p:nvSpPr>
        <p:spPr>
          <a:xfrm>
            <a:off x="4448096" y="419505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90EC5D-5E0B-4EB0-A11C-C9EA01B6399B}"/>
              </a:ext>
            </a:extLst>
          </p:cNvPr>
          <p:cNvSpPr/>
          <p:nvPr/>
        </p:nvSpPr>
        <p:spPr>
          <a:xfrm>
            <a:off x="3340100" y="457121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F396E-F6D0-4E56-9E75-4376181A3ED8}"/>
              </a:ext>
            </a:extLst>
          </p:cNvPr>
          <p:cNvSpPr/>
          <p:nvPr/>
        </p:nvSpPr>
        <p:spPr>
          <a:xfrm>
            <a:off x="3709432" y="457121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C22234-48E1-4A9A-A21F-E1032E4470CD}"/>
              </a:ext>
            </a:extLst>
          </p:cNvPr>
          <p:cNvSpPr/>
          <p:nvPr/>
        </p:nvSpPr>
        <p:spPr>
          <a:xfrm>
            <a:off x="4078764" y="457262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2D835-A25A-4B0C-B219-7FD49685EE5A}"/>
              </a:ext>
            </a:extLst>
          </p:cNvPr>
          <p:cNvSpPr/>
          <p:nvPr/>
        </p:nvSpPr>
        <p:spPr>
          <a:xfrm>
            <a:off x="4448096" y="457262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9348F-88EF-4D0B-84A8-C9FA3224EA7A}"/>
              </a:ext>
            </a:extLst>
          </p:cNvPr>
          <p:cNvSpPr/>
          <p:nvPr/>
        </p:nvSpPr>
        <p:spPr>
          <a:xfrm>
            <a:off x="6616224" y="383846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5958C-79C5-4043-A341-F2502842B25C}"/>
              </a:ext>
            </a:extLst>
          </p:cNvPr>
          <p:cNvSpPr/>
          <p:nvPr/>
        </p:nvSpPr>
        <p:spPr>
          <a:xfrm>
            <a:off x="6985556" y="383846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D837FA-857F-460F-B2DC-4483107FDD97}"/>
              </a:ext>
            </a:extLst>
          </p:cNvPr>
          <p:cNvSpPr/>
          <p:nvPr/>
        </p:nvSpPr>
        <p:spPr>
          <a:xfrm>
            <a:off x="6616224" y="420841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E79649-EB0D-430A-818F-D4DA8447B460}"/>
              </a:ext>
            </a:extLst>
          </p:cNvPr>
          <p:cNvSpPr/>
          <p:nvPr/>
        </p:nvSpPr>
        <p:spPr>
          <a:xfrm>
            <a:off x="6985556" y="420841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77D94-4C26-4EA4-9E89-FF7545DBACB5}"/>
              </a:ext>
            </a:extLst>
          </p:cNvPr>
          <p:cNvSpPr/>
          <p:nvPr/>
        </p:nvSpPr>
        <p:spPr>
          <a:xfrm>
            <a:off x="9496108" y="4024449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65C8BA66-CAE2-43E6-991B-124672A3AA8D}"/>
              </a:ext>
            </a:extLst>
          </p:cNvPr>
          <p:cNvSpPr/>
          <p:nvPr/>
        </p:nvSpPr>
        <p:spPr>
          <a:xfrm rot="5400000">
            <a:off x="3977889" y="4674315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AB3417-7403-4220-91E4-3462E35E4F9D}"/>
              </a:ext>
            </a:extLst>
          </p:cNvPr>
          <p:cNvSpPr txBox="1"/>
          <p:nvPr/>
        </p:nvSpPr>
        <p:spPr>
          <a:xfrm>
            <a:off x="3439009" y="5504619"/>
            <a:ext cx="1279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smaller objects</a:t>
            </a: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97A7FC1E-8A94-4408-A137-ABDA140C4835}"/>
              </a:ext>
            </a:extLst>
          </p:cNvPr>
          <p:cNvSpPr/>
          <p:nvPr/>
        </p:nvSpPr>
        <p:spPr>
          <a:xfrm rot="5400000">
            <a:off x="6942069" y="4507585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5BBD6B-127A-4BE6-82E6-72CD7E42A58A}"/>
              </a:ext>
            </a:extLst>
          </p:cNvPr>
          <p:cNvSpPr txBox="1"/>
          <p:nvPr/>
        </p:nvSpPr>
        <p:spPr>
          <a:xfrm>
            <a:off x="6203230" y="5337889"/>
            <a:ext cx="1679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normal sized objects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68A59E2-89B0-4F84-ABA6-CDD83838AD7E}"/>
              </a:ext>
            </a:extLst>
          </p:cNvPr>
          <p:cNvSpPr/>
          <p:nvPr/>
        </p:nvSpPr>
        <p:spPr>
          <a:xfrm rot="5400000">
            <a:off x="9673475" y="4276976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7CE5C4-1E19-4C7D-A179-3787A1A0EB99}"/>
              </a:ext>
            </a:extLst>
          </p:cNvPr>
          <p:cNvSpPr txBox="1"/>
          <p:nvPr/>
        </p:nvSpPr>
        <p:spPr>
          <a:xfrm>
            <a:off x="9156652" y="5107280"/>
            <a:ext cx="123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large objects</a:t>
            </a:r>
          </a:p>
        </p:txBody>
      </p:sp>
    </p:spTree>
    <p:extLst>
      <p:ext uri="{BB962C8B-B14F-4D97-AF65-F5344CB8AC3E}">
        <p14:creationId xmlns:p14="http://schemas.microsoft.com/office/powerpoint/2010/main" val="318490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A410B6-D806-488D-AC1C-F6E769A79C85}"/>
              </a:ext>
            </a:extLst>
          </p:cNvPr>
          <p:cNvSpPr/>
          <p:nvPr/>
        </p:nvSpPr>
        <p:spPr>
          <a:xfrm>
            <a:off x="2058442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14C7B-B255-4BD9-B795-283C7773200C}"/>
              </a:ext>
            </a:extLst>
          </p:cNvPr>
          <p:cNvSpPr/>
          <p:nvPr/>
        </p:nvSpPr>
        <p:spPr>
          <a:xfrm>
            <a:off x="2560947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5AAE68-D39D-4478-ADA2-8AB6797722A1}"/>
              </a:ext>
            </a:extLst>
          </p:cNvPr>
          <p:cNvSpPr/>
          <p:nvPr/>
        </p:nvSpPr>
        <p:spPr>
          <a:xfrm>
            <a:off x="3063452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4029F-522C-4F09-8993-6CD711079A5D}"/>
              </a:ext>
            </a:extLst>
          </p:cNvPr>
          <p:cNvSpPr/>
          <p:nvPr/>
        </p:nvSpPr>
        <p:spPr>
          <a:xfrm>
            <a:off x="2058442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48F3F-3360-4EED-94C7-4C10F0A36463}"/>
              </a:ext>
            </a:extLst>
          </p:cNvPr>
          <p:cNvSpPr/>
          <p:nvPr/>
        </p:nvSpPr>
        <p:spPr>
          <a:xfrm>
            <a:off x="2560947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C9A434-FC0B-45A8-BFAD-62FD511F9467}"/>
              </a:ext>
            </a:extLst>
          </p:cNvPr>
          <p:cNvSpPr/>
          <p:nvPr/>
        </p:nvSpPr>
        <p:spPr>
          <a:xfrm>
            <a:off x="3063452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E5B42-83FE-4B71-9411-C9C39F11DE55}"/>
              </a:ext>
            </a:extLst>
          </p:cNvPr>
          <p:cNvSpPr/>
          <p:nvPr/>
        </p:nvSpPr>
        <p:spPr>
          <a:xfrm>
            <a:off x="2058442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DE87B-5240-4B0D-A5C7-52AF2C053E4E}"/>
              </a:ext>
            </a:extLst>
          </p:cNvPr>
          <p:cNvSpPr/>
          <p:nvPr/>
        </p:nvSpPr>
        <p:spPr>
          <a:xfrm>
            <a:off x="2560947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448329-0358-41CC-A293-E5CF2587BFD1}"/>
              </a:ext>
            </a:extLst>
          </p:cNvPr>
          <p:cNvSpPr/>
          <p:nvPr/>
        </p:nvSpPr>
        <p:spPr>
          <a:xfrm>
            <a:off x="3063452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B30F9B-8224-47E0-9CE0-2C3F5B224D30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AD74CD-358B-431A-8DEF-BB32B691EEC1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780322-CD20-4DE4-8B0A-B00D20864E02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94C4B1-82F1-4A19-B842-F3152A245237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B593BD-E2A3-4EBF-854D-B44E726D8E31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7DCBF2-FE96-4485-9EAD-FE114DB281E0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264B85-50D7-48C0-8D7A-8DED1327474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51BF66-7DE8-4879-BC11-D31E4A97E351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48C3DA-C06E-4393-BB43-43585F0B73C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3825F5-367F-4CDD-A21F-1BEC3F0103A4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6AAD63-FEFB-4E05-BA22-E90E4268AD1A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A28794-5BBF-441E-B657-EE0CEA0684A6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45F0-FD9C-4634-BE09-FC6862C27577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AD0BA4-7329-4D88-821E-E068E0AAC970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EF3B74-4BAD-4453-BDE6-CB62401B5F03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5272E5-ABBF-4578-9C2D-3F988AC924E4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A41FBC-A076-4529-96D6-1E3576C99082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109D14-C3EC-4C67-ACD4-1B978592776E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B083CB-94C9-4571-8B2E-320F320C2EB2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ADBFD3-D6A8-4DA4-A98F-80801F0CB518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B1F8C-9B04-408F-9A9C-75030174CDEF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BCE445-7B1B-4CE3-BCDD-EDA968A5C5A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92D89B-CD79-41AE-AB6D-01AA95A6FFF1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27998D-8010-4C0E-971F-8C07E9291703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4C9309-D457-4BC3-9642-D98C04A424F4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24544A-021C-4CA9-91FB-B265D6A5CA27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512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272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HARD NEGATIVE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95830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generates a huge amount of bounding boxes (anchor boxes)</a:t>
            </a:r>
          </a:p>
          <a:p>
            <a:r>
              <a:rPr lang="hu-HU" dirty="0">
                <a:latin typeface="Trebuchet MS" panose="020B0603020202020204" pitchFamily="34" charset="0"/>
              </a:rPr>
              <a:t>	most of which are negative samples (so contain no objects)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way too many negative samples and just a few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positive samples (with given objects)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DISCARD MOST OF THE NEGATIVE SAMPLES </a:t>
            </a:r>
            <a:endParaRPr lang="hu-HU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do not use all the negative images: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it is advised to keep a ratio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of negative to positive examples of around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3:1</a:t>
            </a:r>
            <a:endParaRPr lang="hu-HU" b="1" i="0" dirty="0">
              <a:effectLst/>
              <a:latin typeface="Trebuchet MS" panose="020B0603020202020204" pitchFamily="34" charset="0"/>
            </a:endParaRP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may seems to be a good approach to discard all negative samples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but it is not. The algorithm needs to learn about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incorrect detections as well 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792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DATA AUGRMENTATION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1661702" y="1424402"/>
            <a:ext cx="103765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Data augmentation </a:t>
            </a:r>
            <a:r>
              <a:rPr lang="hu-HU" dirty="0">
                <a:latin typeface="Trebuchet MS" panose="020B0603020202020204" pitchFamily="34" charset="0"/>
              </a:rPr>
              <a:t>is a common technique in machine learning to make sure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model will be robust to different object sizes (and orientations etc.)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it is also a good approach when the training dataset is too small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DATA AUGMENTATION GENERATES EXTRA TRAINING SAMPLES</a:t>
            </a:r>
            <a:endParaRPr lang="hu-HU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can generate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additional training examples with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patches of the original image at different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IoU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ratios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+ each image is randomly flipped horizontally with 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b="1" dirty="0">
                <a:latin typeface="Trebuchet MS" panose="020B0603020202020204" pitchFamily="34" charset="0"/>
              </a:rPr>
              <a:t>50%</a:t>
            </a:r>
            <a:r>
              <a:rPr lang="hu-HU" dirty="0">
                <a:latin typeface="Trebuchet MS" panose="020B0603020202020204" pitchFamily="34" charset="0"/>
              </a:rPr>
              <a:t> probability to introduce translation invariance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	   (for example it does not matter whether the object</a:t>
            </a:r>
          </a:p>
          <a:p>
            <a:r>
              <a:rPr lang="hu-HU" dirty="0">
                <a:latin typeface="Trebuchet MS" panose="020B0603020202020204" pitchFamily="34" charset="0"/>
              </a:rPr>
              <a:t>						is on the right or the left side of th image)</a:t>
            </a:r>
          </a:p>
        </p:txBody>
      </p:sp>
    </p:spTree>
    <p:extLst>
      <p:ext uri="{BB962C8B-B14F-4D97-AF65-F5344CB8AC3E}">
        <p14:creationId xmlns:p14="http://schemas.microsoft.com/office/powerpoint/2010/main" val="90950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55D04-B624-4D23-BF45-DAC956DF4B72}"/>
              </a:ext>
            </a:extLst>
          </p:cNvPr>
          <p:cNvSpPr/>
          <p:nvPr/>
        </p:nvSpPr>
        <p:spPr>
          <a:xfrm>
            <a:off x="2561216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CE8D0-5B8C-4634-96F2-A0006AB06B56}"/>
              </a:ext>
            </a:extLst>
          </p:cNvPr>
          <p:cNvSpPr/>
          <p:nvPr/>
        </p:nvSpPr>
        <p:spPr>
          <a:xfrm>
            <a:off x="3063721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B451E9-ABE3-4898-AA89-C3EE32D9FB18}"/>
              </a:ext>
            </a:extLst>
          </p:cNvPr>
          <p:cNvSpPr/>
          <p:nvPr/>
        </p:nvSpPr>
        <p:spPr>
          <a:xfrm>
            <a:off x="3566226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B38ED1-B482-43EC-BB40-B5712ACBB02E}"/>
              </a:ext>
            </a:extLst>
          </p:cNvPr>
          <p:cNvSpPr/>
          <p:nvPr/>
        </p:nvSpPr>
        <p:spPr>
          <a:xfrm>
            <a:off x="2561216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C14A3-B003-41AB-86F9-BB2E97402BB7}"/>
              </a:ext>
            </a:extLst>
          </p:cNvPr>
          <p:cNvSpPr/>
          <p:nvPr/>
        </p:nvSpPr>
        <p:spPr>
          <a:xfrm>
            <a:off x="3063721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73040-AA0C-4B38-9DF8-4CFDB2C693D6}"/>
              </a:ext>
            </a:extLst>
          </p:cNvPr>
          <p:cNvSpPr/>
          <p:nvPr/>
        </p:nvSpPr>
        <p:spPr>
          <a:xfrm>
            <a:off x="3566226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2DC80-306C-4B3C-9FC5-639D7551AFEB}"/>
              </a:ext>
            </a:extLst>
          </p:cNvPr>
          <p:cNvSpPr/>
          <p:nvPr/>
        </p:nvSpPr>
        <p:spPr>
          <a:xfrm>
            <a:off x="2561216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9B1A59-2471-4498-A351-694737A85FEE}"/>
              </a:ext>
            </a:extLst>
          </p:cNvPr>
          <p:cNvSpPr/>
          <p:nvPr/>
        </p:nvSpPr>
        <p:spPr>
          <a:xfrm>
            <a:off x="3063721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45FE62-20F4-4321-880C-208C3365CA6D}"/>
              </a:ext>
            </a:extLst>
          </p:cNvPr>
          <p:cNvSpPr/>
          <p:nvPr/>
        </p:nvSpPr>
        <p:spPr>
          <a:xfrm>
            <a:off x="3566226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CB75B-5DA9-41FF-BF8C-C580D5E9F324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E6566-0A25-4070-9F20-70B51358C964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5DFDFF-5D01-4D23-A047-6DB14FC7D78A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0AC11C-8FBF-4509-8A39-86EF8F8C0B8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B3CD35-8069-4AF3-A97A-868F8E0C88F4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1F9AE7-3EDD-4A40-B8BA-907805314858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00B5E-C910-42E4-B27B-8F9C0B6C3D7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323C9A-31B8-40B5-A527-4A3E0CA29D64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71672-C2AE-4935-ACEE-FA9AD6CE2593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4FFC4-5D59-4ED3-AD07-1DD43D2D2A24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35C81-EF85-4E6E-BE4E-90F5B27DB96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DC1EA5-7C18-4662-9213-BBA8A4D323D7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3829EF-3D0E-4B5C-8A41-5AC3E5005CEE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23D738-90C9-470E-B624-C92CB96E5C84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42F353-5EB8-419A-BC55-A8A3DBB0814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8A806-9FBF-46E1-897A-5CA942377CA7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3C0F33-3D8E-4558-B004-5C58F76096C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B6463F-E358-4C97-9554-B13EDCF1D12F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20A9A5-37E1-4CD1-8D06-8503F818695A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7BE32E-3C85-45AF-A654-84613C2936F3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B4F1F1-8064-4558-BAAF-BD9EDC647BE8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886E84-EC91-4066-8B7B-CA13C75DD8F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F739C1-DE0E-455A-8995-E168836215FA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AE653F1-83EC-48DE-ACDF-C6E6B5F85DE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6F7B10-2F68-4217-AA5D-BF65ED480CF5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15F10BA-7F3D-4CB5-815C-EC35D1B847A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7322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C6A6F8-A4A6-4BFD-9F96-C6C0F4AE4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0" y="1677537"/>
            <a:ext cx="8120419" cy="40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380D3-47F6-4241-AAFB-A79474EEF536}"/>
              </a:ext>
            </a:extLst>
          </p:cNvPr>
          <p:cNvSpPr/>
          <p:nvPr/>
        </p:nvSpPr>
        <p:spPr>
          <a:xfrm>
            <a:off x="3063714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A252A-44E5-4E94-A78C-4EE2C7E3C1AD}"/>
              </a:ext>
            </a:extLst>
          </p:cNvPr>
          <p:cNvSpPr/>
          <p:nvPr/>
        </p:nvSpPr>
        <p:spPr>
          <a:xfrm>
            <a:off x="3566219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2A01B-31CD-433A-BD63-8AF1C9825AED}"/>
              </a:ext>
            </a:extLst>
          </p:cNvPr>
          <p:cNvSpPr/>
          <p:nvPr/>
        </p:nvSpPr>
        <p:spPr>
          <a:xfrm>
            <a:off x="4068724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F6E49-6BDF-4226-91DA-2B437E2515D5}"/>
              </a:ext>
            </a:extLst>
          </p:cNvPr>
          <p:cNvSpPr/>
          <p:nvPr/>
        </p:nvSpPr>
        <p:spPr>
          <a:xfrm>
            <a:off x="3063714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7FEDE-B69D-4241-A175-CF85AE5E9357}"/>
              </a:ext>
            </a:extLst>
          </p:cNvPr>
          <p:cNvSpPr/>
          <p:nvPr/>
        </p:nvSpPr>
        <p:spPr>
          <a:xfrm>
            <a:off x="3566219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E1FC3-324A-497F-904B-4CEA970B3685}"/>
              </a:ext>
            </a:extLst>
          </p:cNvPr>
          <p:cNvSpPr/>
          <p:nvPr/>
        </p:nvSpPr>
        <p:spPr>
          <a:xfrm>
            <a:off x="4068724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50ACDD-471C-4736-8C62-50D9B63E0916}"/>
              </a:ext>
            </a:extLst>
          </p:cNvPr>
          <p:cNvSpPr/>
          <p:nvPr/>
        </p:nvSpPr>
        <p:spPr>
          <a:xfrm>
            <a:off x="3063714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1579A-B6B4-423B-8B47-CC44ECD5EB3B}"/>
              </a:ext>
            </a:extLst>
          </p:cNvPr>
          <p:cNvSpPr/>
          <p:nvPr/>
        </p:nvSpPr>
        <p:spPr>
          <a:xfrm>
            <a:off x="3566219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5A2B0D-C94A-41D2-90A4-E31F6439132D}"/>
              </a:ext>
            </a:extLst>
          </p:cNvPr>
          <p:cNvSpPr/>
          <p:nvPr/>
        </p:nvSpPr>
        <p:spPr>
          <a:xfrm>
            <a:off x="4068724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05A37A-7AD2-4E67-87EF-E4C07CBB7F84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F6F175-0175-404D-A73A-B533A321D61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F74CC2-227C-452C-BF7F-4F1CD7885055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04743F-BAA4-4724-B4BF-9022508B15C3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00257-E66D-4355-ABC7-AF6107C653C8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25B0E-248A-4654-8903-406EB939E81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E1E5E3-AEA1-4FE6-8406-AC5E1334A12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8601EF-38BA-478C-ABCD-72ABB927F0F0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A553C-D9C3-476F-A564-CAB4F06E4D56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C78114-04F7-4361-8BB3-8469C8DC444D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ED0A6B-727A-424E-826C-6E6888D47D72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F1A0E2-FDA8-42A8-AA4E-31C075DF9B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33AB04-4088-4323-9567-271E8C7BE55A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77DF43-F1C9-443A-B7B6-1CC212A92BC3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31D89-7CB6-4022-B613-7522C8C0D69F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0E2623-71AF-4A15-92F5-C12F0DE99C7A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016D2D-8E99-4C65-93B8-107317D9C02E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3B6CD-C977-4EBA-8ECD-895D2E5930D8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52FA1-D1CC-4589-92F1-5A62D338A15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85B7D6-8A42-4E40-81E4-B0792A74FE29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9D88A6-9DC6-47E7-BFD0-FC8C5716AA3C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FED4AF-7919-4703-9D19-83831FA07FC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68326F-32F3-4421-AF30-13A753E4F019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1CB47A-D322-4A92-A319-59289A60E2F0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4678A8-4299-44DE-AE8F-392F09F00225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0EF7CA-7B57-4489-8BE5-E3EE12D7E833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48580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A0B206-D377-4583-ABA8-11BEDB797BB8}"/>
              </a:ext>
            </a:extLst>
          </p:cNvPr>
          <p:cNvSpPr/>
          <p:nvPr/>
        </p:nvSpPr>
        <p:spPr>
          <a:xfrm>
            <a:off x="105134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FCC82-7AF5-471E-88BF-F2F4EE322E6E}"/>
              </a:ext>
            </a:extLst>
          </p:cNvPr>
          <p:cNvSpPr/>
          <p:nvPr/>
        </p:nvSpPr>
        <p:spPr>
          <a:xfrm>
            <a:off x="155384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AD95BE-1BB1-4FF1-AA17-F66C5223CA5E}"/>
              </a:ext>
            </a:extLst>
          </p:cNvPr>
          <p:cNvSpPr/>
          <p:nvPr/>
        </p:nvSpPr>
        <p:spPr>
          <a:xfrm>
            <a:off x="205635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B7C8E5-2D6B-4711-A32E-7E20FB932B05}"/>
              </a:ext>
            </a:extLst>
          </p:cNvPr>
          <p:cNvSpPr/>
          <p:nvPr/>
        </p:nvSpPr>
        <p:spPr>
          <a:xfrm>
            <a:off x="105134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B0168-CE37-475A-88DE-8FABD5800710}"/>
              </a:ext>
            </a:extLst>
          </p:cNvPr>
          <p:cNvSpPr/>
          <p:nvPr/>
        </p:nvSpPr>
        <p:spPr>
          <a:xfrm>
            <a:off x="155384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12D59-EB29-49CC-AA8F-8292734B5534}"/>
              </a:ext>
            </a:extLst>
          </p:cNvPr>
          <p:cNvSpPr/>
          <p:nvPr/>
        </p:nvSpPr>
        <p:spPr>
          <a:xfrm>
            <a:off x="205635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BC609F-3AFA-404B-9086-63EA10F1A478}"/>
              </a:ext>
            </a:extLst>
          </p:cNvPr>
          <p:cNvSpPr/>
          <p:nvPr/>
        </p:nvSpPr>
        <p:spPr>
          <a:xfrm>
            <a:off x="105134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D6541-81B0-4158-8D1D-4031F4AB48A9}"/>
              </a:ext>
            </a:extLst>
          </p:cNvPr>
          <p:cNvSpPr/>
          <p:nvPr/>
        </p:nvSpPr>
        <p:spPr>
          <a:xfrm>
            <a:off x="155384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B89A0-AEB4-48D2-9B19-050013B1B560}"/>
              </a:ext>
            </a:extLst>
          </p:cNvPr>
          <p:cNvSpPr/>
          <p:nvPr/>
        </p:nvSpPr>
        <p:spPr>
          <a:xfrm>
            <a:off x="205635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83030-B245-4E97-9998-38D69401838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8A6D0B-001A-47FE-8FD8-9361421260FC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D8F35-3F0F-4D23-BEC6-9148D8B6CCAD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6A2B4-08EA-4593-8D7F-B834F34B3533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DFCD82-241E-4AD8-841A-98D2C20D5EB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EBFC22-C806-4C78-B241-B3D9323742FC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F93884-E4FC-4C3F-91B9-691845B712E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81B644-5F75-45AF-AF60-B1C75CD079C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8B7A2-192E-4AC2-9A1D-E653942349AD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022214-7A58-47B6-AA8D-0F4C271245D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164A01-8459-4F50-808D-39D886F55A6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0DE925-5310-41AE-ACD1-F311794E5B0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8A54F5-EBDA-4CFE-90CE-D21C7D56A418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B1E27F-0391-4F00-95AE-468B111DE442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27548B-0884-4A2F-86B0-E2E4F087DB85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8BF23B-82E0-46B8-8E9B-E620FA83C885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85C366-5FC3-4AC5-A11C-B5875D91E5F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6E9C27-BCFC-4CBC-B1E9-22D7A879897B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E31E5F-8FA6-4B41-8855-3F182D677C48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319B67-F3F9-49B3-8977-983B70177E9F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E7561E-26C5-4128-9A14-6AFAD742D134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36BA92-7963-4791-840D-CAF6D6DDA5D8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63E34A-C441-4A77-8E1E-92881A1800E5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6AFBAA-C13E-417F-8848-9DE652FD93BB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919825-DA37-4705-AD2D-AF7D7E1F907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89BC72-021C-4342-A48E-39913BA0EF7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4129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EB0B2D-8EE2-4AB2-84C7-6ADF1F426301}"/>
              </a:ext>
            </a:extLst>
          </p:cNvPr>
          <p:cNvSpPr/>
          <p:nvPr/>
        </p:nvSpPr>
        <p:spPr>
          <a:xfrm>
            <a:off x="155372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68C88-64FC-4432-9666-B92498E23BE8}"/>
              </a:ext>
            </a:extLst>
          </p:cNvPr>
          <p:cNvSpPr/>
          <p:nvPr/>
        </p:nvSpPr>
        <p:spPr>
          <a:xfrm>
            <a:off x="205623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BBB7D2-A7D8-49C9-91D3-393D4F395039}"/>
              </a:ext>
            </a:extLst>
          </p:cNvPr>
          <p:cNvSpPr/>
          <p:nvPr/>
        </p:nvSpPr>
        <p:spPr>
          <a:xfrm>
            <a:off x="255873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2605AE-0D7A-49C3-9B7E-704395ACEC44}"/>
              </a:ext>
            </a:extLst>
          </p:cNvPr>
          <p:cNvSpPr/>
          <p:nvPr/>
        </p:nvSpPr>
        <p:spPr>
          <a:xfrm>
            <a:off x="155372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99F079-9E69-41A4-B48F-9C150D383744}"/>
              </a:ext>
            </a:extLst>
          </p:cNvPr>
          <p:cNvSpPr/>
          <p:nvPr/>
        </p:nvSpPr>
        <p:spPr>
          <a:xfrm>
            <a:off x="205623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A98A3F-F824-47E3-8736-687CD2E5C886}"/>
              </a:ext>
            </a:extLst>
          </p:cNvPr>
          <p:cNvSpPr/>
          <p:nvPr/>
        </p:nvSpPr>
        <p:spPr>
          <a:xfrm>
            <a:off x="255873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BC671A-8A8D-4965-8B11-C4E6696FD5EC}"/>
              </a:ext>
            </a:extLst>
          </p:cNvPr>
          <p:cNvSpPr/>
          <p:nvPr/>
        </p:nvSpPr>
        <p:spPr>
          <a:xfrm>
            <a:off x="155372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E0EE80-36FD-4F9C-AD90-FEEFE49D6589}"/>
              </a:ext>
            </a:extLst>
          </p:cNvPr>
          <p:cNvSpPr/>
          <p:nvPr/>
        </p:nvSpPr>
        <p:spPr>
          <a:xfrm>
            <a:off x="205623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22C441-202B-4BCD-A309-CC453F5C44B8}"/>
              </a:ext>
            </a:extLst>
          </p:cNvPr>
          <p:cNvSpPr/>
          <p:nvPr/>
        </p:nvSpPr>
        <p:spPr>
          <a:xfrm>
            <a:off x="255873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94B2AB-AEAB-434F-ABA2-FB2848FF99AF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5CD71-E32A-42C4-A982-6F740774A2F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8CB61E-ABF8-4681-8578-CBBC770664A9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B2D62-6369-4653-A70A-ACE89AD6544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68A28D-1FB1-423B-9389-C7F61983F81F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7EDFE0-D1C8-4DC4-827A-8A76AD4FDE0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8CE1E8-1CC2-449F-84E7-AA5C985C3AF6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5E1BE7-45D8-44D6-8F03-BEDF90E84416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DFC722-AE4D-432B-A2A1-EEB45277DC4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5C2E20-8DBF-4C49-8556-4D07FD44C18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B325CD-0600-4A63-9475-CC3E0007006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13DE90-B72A-4939-A416-20DBF5B8EEA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EA1FDA-03D2-470F-B038-B65253E18E48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C2ABE7-BA12-4741-B2CC-64E7EC763E4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BA64BE-8FD3-4EDB-90CE-34195AC90442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0006C3-C72D-4AA6-9F1C-EA693113A4B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78815C-C855-4987-AB7B-01E2719514BD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7BE547-0F5A-41C2-8D1B-675545378F4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1CF7990-2F50-4AD1-A9F6-51D306A24F7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956790-79C8-4A3C-B9CC-C1FCC4A797EA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6312A4B-339A-4E51-8D13-0239EC919B2E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E2C821-361B-4FA1-A0CB-873199A28485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DDD303-DE1A-47F0-B4C3-89FF819FA886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A91E3A-37D2-4771-BF33-275CB2D86D72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52B047-D3D7-41F2-88D7-2EBF51BEB0C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9A1DB6-8B74-4CBA-A33D-60B84A18E301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2174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B643B-7458-4C26-A7D4-56966571F6F5}"/>
              </a:ext>
            </a:extLst>
          </p:cNvPr>
          <p:cNvSpPr/>
          <p:nvPr/>
        </p:nvSpPr>
        <p:spPr>
          <a:xfrm>
            <a:off x="205610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887CF-1930-4770-8261-AED0B7952346}"/>
              </a:ext>
            </a:extLst>
          </p:cNvPr>
          <p:cNvSpPr/>
          <p:nvPr/>
        </p:nvSpPr>
        <p:spPr>
          <a:xfrm>
            <a:off x="2558614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48DB0-481A-49BD-96FB-0F461A466A1A}"/>
              </a:ext>
            </a:extLst>
          </p:cNvPr>
          <p:cNvSpPr/>
          <p:nvPr/>
        </p:nvSpPr>
        <p:spPr>
          <a:xfrm>
            <a:off x="306111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431F8-D821-4EC6-94E1-7D640535C1F0}"/>
              </a:ext>
            </a:extLst>
          </p:cNvPr>
          <p:cNvSpPr/>
          <p:nvPr/>
        </p:nvSpPr>
        <p:spPr>
          <a:xfrm>
            <a:off x="205610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4FE4F-C320-4030-A002-6AE482426D19}"/>
              </a:ext>
            </a:extLst>
          </p:cNvPr>
          <p:cNvSpPr/>
          <p:nvPr/>
        </p:nvSpPr>
        <p:spPr>
          <a:xfrm>
            <a:off x="2558614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0AF540-5A67-4AF3-8D5F-491045E488B0}"/>
              </a:ext>
            </a:extLst>
          </p:cNvPr>
          <p:cNvSpPr/>
          <p:nvPr/>
        </p:nvSpPr>
        <p:spPr>
          <a:xfrm>
            <a:off x="306111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08CD33-1EE9-49F6-A02C-DF73FB72874D}"/>
              </a:ext>
            </a:extLst>
          </p:cNvPr>
          <p:cNvSpPr/>
          <p:nvPr/>
        </p:nvSpPr>
        <p:spPr>
          <a:xfrm>
            <a:off x="205610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3B7F89-27C0-41AD-9169-022565DA4244}"/>
              </a:ext>
            </a:extLst>
          </p:cNvPr>
          <p:cNvSpPr/>
          <p:nvPr/>
        </p:nvSpPr>
        <p:spPr>
          <a:xfrm>
            <a:off x="2558614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C7C823-3F78-4A58-ABE1-8031ED5BA72A}"/>
              </a:ext>
            </a:extLst>
          </p:cNvPr>
          <p:cNvSpPr/>
          <p:nvPr/>
        </p:nvSpPr>
        <p:spPr>
          <a:xfrm>
            <a:off x="306111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4E0CE7-A800-4D4C-BC3D-073273C971CE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0A622-1BF3-4D55-BA6D-30AD7A5D46B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5FAA89-7FDC-41CB-B751-42B0033C514E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3248F0-0806-48CF-87FF-007576ED65E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A214F-06A0-48FF-9E6C-F62FAAB411FD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C489F3-8B7F-455C-9F6E-E7FBC90AB2A1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177A8-93C0-4AF9-B52A-9B63A26F3FB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840BB0-22E9-46F4-8909-4D5A61ACFDF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402776-8284-431D-9EE6-089CF1B3D1A0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917443-672A-4ABD-AF88-15B5567A4AFF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7B1451-0C5E-451E-B00D-711A1959987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2E4798-F909-4A12-9356-58E1597AE212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A6353A-7966-4885-B646-8CC69633EEC4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792F8F-B620-4750-8ADE-8A42B3F0E30E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67EF35-312C-4D97-ABF5-B57A5183874B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19BC56-5420-4099-8F88-D91FD0826919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D00DF-0956-4C83-B785-53D6177F7BA8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1A2D62-0E5F-4895-81BA-ED15CA7F5D6E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A1002F-CE5C-4FA9-88AC-E6917279F04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089CB1-E0F7-4D67-B016-495132BE8D98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EA9CF3-C748-4D8B-8B95-7F05F6C36EB2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53584-6B95-430E-93CE-7FD0110F033B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69DB71-C717-4F09-9EDD-FB422A2FF2B5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E1D2DA-2D9C-4D7F-944B-C4CFACB30012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D818C5-8679-49E9-9F02-39E42ED5A8E6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589AB2-6A75-4F40-BED5-2BF8E6C5F388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21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9DC11B-C138-41DD-9854-6D1CBFA2C485}"/>
              </a:ext>
            </a:extLst>
          </p:cNvPr>
          <p:cNvSpPr/>
          <p:nvPr/>
        </p:nvSpPr>
        <p:spPr>
          <a:xfrm>
            <a:off x="2558488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CAECE-4B14-4A4C-8418-87082C1F0449}"/>
              </a:ext>
            </a:extLst>
          </p:cNvPr>
          <p:cNvSpPr/>
          <p:nvPr/>
        </p:nvSpPr>
        <p:spPr>
          <a:xfrm>
            <a:off x="3060993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59A0B-7C28-485C-B223-2EB5FAB63F38}"/>
              </a:ext>
            </a:extLst>
          </p:cNvPr>
          <p:cNvSpPr/>
          <p:nvPr/>
        </p:nvSpPr>
        <p:spPr>
          <a:xfrm>
            <a:off x="3563498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4A26A-B150-4DB7-BBA7-BB00CC0AE9AB}"/>
              </a:ext>
            </a:extLst>
          </p:cNvPr>
          <p:cNvSpPr/>
          <p:nvPr/>
        </p:nvSpPr>
        <p:spPr>
          <a:xfrm>
            <a:off x="2558488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01E3-25CA-4792-8A64-C160B0B6B99A}"/>
              </a:ext>
            </a:extLst>
          </p:cNvPr>
          <p:cNvSpPr/>
          <p:nvPr/>
        </p:nvSpPr>
        <p:spPr>
          <a:xfrm>
            <a:off x="3060993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B5CCBD-55B7-4FE8-B566-CCE63C2D9AA9}"/>
              </a:ext>
            </a:extLst>
          </p:cNvPr>
          <p:cNvSpPr/>
          <p:nvPr/>
        </p:nvSpPr>
        <p:spPr>
          <a:xfrm>
            <a:off x="3563498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778084-2240-48AE-8478-4706E041465E}"/>
              </a:ext>
            </a:extLst>
          </p:cNvPr>
          <p:cNvSpPr/>
          <p:nvPr/>
        </p:nvSpPr>
        <p:spPr>
          <a:xfrm>
            <a:off x="2558488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EC3AB4-8F99-4E05-8492-D60DCCF82815}"/>
              </a:ext>
            </a:extLst>
          </p:cNvPr>
          <p:cNvSpPr/>
          <p:nvPr/>
        </p:nvSpPr>
        <p:spPr>
          <a:xfrm>
            <a:off x="3060993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462138-33E8-4ACE-95F7-3B424C6277DC}"/>
              </a:ext>
            </a:extLst>
          </p:cNvPr>
          <p:cNvSpPr/>
          <p:nvPr/>
        </p:nvSpPr>
        <p:spPr>
          <a:xfrm>
            <a:off x="3563498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5F1B91-7BC1-45B2-BA6E-C1AE3F09A27E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F14766-B409-442D-A759-3B88A64F4A6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0D307-0870-426B-BA51-7F27C41CCF9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EF2C6B-8B31-4965-BC79-25970B45CED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C13F7-1056-492C-A51E-D409F1E5B864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F8C57-CADB-4E6F-BC76-912B0DA162A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B9DBC-300B-4B8B-836F-3F5963887991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09A933-4FAD-418E-9C53-22A33D02D2C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9F28DF-A846-47BB-9223-02320F53993F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E21886-B76C-4087-9355-F05E4F090241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D019BC-56CA-476E-99F5-4A095989C679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DE86BB-435F-414A-B295-01CB17560688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E01B40-44D7-4089-9D5B-D31AC2BFA23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A2F094-1E0A-4660-AF05-F6E781C5BE28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078671-242D-4813-B701-56164D04472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CF06E4-0C8B-4437-A0EA-F8014F8D8BD1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D2CA56-0DA9-4749-86A5-B675B4FE2D3B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C88FF4-6632-4945-9E9C-3826D0D3BB59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CB7D67-6F89-4A25-A6A9-E8B3503C18DB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92B454-5B07-44CA-B800-9AB7523F03D5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D4CBA-C60D-4A4A-B340-F813938C81CB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E863B-45D7-42F9-9126-CB7E8952CFB3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DB7C36-A2EE-4005-80FC-982EC3E62F8C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4D8988-A500-4B1A-BA12-DAF30404A67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D0AAE1-4B61-41E7-83D5-54DA7AE0356C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DFBC45-85CE-4F0E-BD76-DDF08B504304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654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BB7CA2-C98A-4EA6-B43D-19CEF9E9C142}"/>
              </a:ext>
            </a:extLst>
          </p:cNvPr>
          <p:cNvSpPr/>
          <p:nvPr/>
        </p:nvSpPr>
        <p:spPr>
          <a:xfrm>
            <a:off x="306086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35A109-E54E-4790-BE56-FBD5C9BD8C6A}"/>
              </a:ext>
            </a:extLst>
          </p:cNvPr>
          <p:cNvSpPr/>
          <p:nvPr/>
        </p:nvSpPr>
        <p:spPr>
          <a:xfrm>
            <a:off x="3563374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39CFF9-CFAE-4137-99F2-87985507ADDA}"/>
              </a:ext>
            </a:extLst>
          </p:cNvPr>
          <p:cNvSpPr/>
          <p:nvPr/>
        </p:nvSpPr>
        <p:spPr>
          <a:xfrm>
            <a:off x="406587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827FF8-1B02-4050-848C-B3DEB812B5B5}"/>
              </a:ext>
            </a:extLst>
          </p:cNvPr>
          <p:cNvSpPr/>
          <p:nvPr/>
        </p:nvSpPr>
        <p:spPr>
          <a:xfrm>
            <a:off x="306086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BA73A9-A6F1-4890-9508-738E7AF76144}"/>
              </a:ext>
            </a:extLst>
          </p:cNvPr>
          <p:cNvSpPr/>
          <p:nvPr/>
        </p:nvSpPr>
        <p:spPr>
          <a:xfrm>
            <a:off x="3563374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62CC6D-8AEA-4C18-A7AC-06AD21A5CD88}"/>
              </a:ext>
            </a:extLst>
          </p:cNvPr>
          <p:cNvSpPr/>
          <p:nvPr/>
        </p:nvSpPr>
        <p:spPr>
          <a:xfrm>
            <a:off x="406587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CC8522-EEE5-4FF1-B9ED-8243E0FF4C6B}"/>
              </a:ext>
            </a:extLst>
          </p:cNvPr>
          <p:cNvSpPr/>
          <p:nvPr/>
        </p:nvSpPr>
        <p:spPr>
          <a:xfrm>
            <a:off x="306086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AE294-9AB5-41E5-9825-6D35ED39436D}"/>
              </a:ext>
            </a:extLst>
          </p:cNvPr>
          <p:cNvSpPr/>
          <p:nvPr/>
        </p:nvSpPr>
        <p:spPr>
          <a:xfrm>
            <a:off x="3563374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055463-FB93-4ADD-B32A-6E7FA3D0D214}"/>
              </a:ext>
            </a:extLst>
          </p:cNvPr>
          <p:cNvSpPr/>
          <p:nvPr/>
        </p:nvSpPr>
        <p:spPr>
          <a:xfrm>
            <a:off x="406587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6C87AD-5569-4878-9DDA-9E6C7CC3F8C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3276A1-FADC-4427-9F42-9476F0BE02EF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2C2E1-8A5C-4850-8721-1BF5FFD11089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40D60-B17E-44AD-9523-B74355FDC75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734375-C2A7-4973-95D7-F38759D160D7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E62A75-2A80-4A96-BC65-E11AD58360C7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7805C6-F1C6-4A4F-99D4-E1EE4E34633D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5C24E3-7C45-4F8A-8F1B-AE86DEFC6DA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F85CF3-BE0E-4A5D-8947-DE71C159FB7F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262AAA-AFA2-4A2D-A9DE-B31131097317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B7123-0A17-4B8A-B969-8D3A2670D920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8E6EA0-A794-4757-B0E8-3C8AEF12702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2096A3-0BED-4F45-9AC6-3A21201399A9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2BF71A-EBBC-4F0F-8412-BA01A653BB27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002F5F-DC2C-4CFC-8E69-76C0A331BD68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3374DF-93E4-49BB-8CB1-4E3EBAFDEF7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A68201-CC9D-4763-BC3D-3FEE091ABB4E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A68740-5304-431E-BC1E-E07E76E4B3F1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EAC8FD-6D04-4657-91E0-20AC0238E64E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9B2CB9-2944-42D0-9C3D-26FC59002E8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C8DB6EC-F16B-4852-A06D-A6D71CF9CA84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66E47C5-8155-4972-A8AF-DC030C723C7E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D94DB07-A794-402D-8331-362824CF2D26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F56F1D-9E7B-494B-9E76-870A20498A0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F87FD66-B69F-415E-B80D-F11CABA0F838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4C8F2EA-8606-406B-A0B1-07A96B5D916A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206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ECE3B-78F6-4DD5-99C2-D9A8C70B716D}"/>
              </a:ext>
            </a:extLst>
          </p:cNvPr>
          <p:cNvSpPr/>
          <p:nvPr/>
        </p:nvSpPr>
        <p:spPr>
          <a:xfrm>
            <a:off x="105134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D2808D-6169-4C43-9490-3BB151BFC7C6}"/>
              </a:ext>
            </a:extLst>
          </p:cNvPr>
          <p:cNvSpPr/>
          <p:nvPr/>
        </p:nvSpPr>
        <p:spPr>
          <a:xfrm>
            <a:off x="1553845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822BD-6FD9-48BB-870D-90BE6C3C6C50}"/>
              </a:ext>
            </a:extLst>
          </p:cNvPr>
          <p:cNvSpPr/>
          <p:nvPr/>
        </p:nvSpPr>
        <p:spPr>
          <a:xfrm>
            <a:off x="205635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FA782C-0B2E-4AC7-874C-B8AD35901332}"/>
              </a:ext>
            </a:extLst>
          </p:cNvPr>
          <p:cNvSpPr/>
          <p:nvPr/>
        </p:nvSpPr>
        <p:spPr>
          <a:xfrm>
            <a:off x="105134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C5418-9905-4EF0-A56F-C56EE12358E9}"/>
              </a:ext>
            </a:extLst>
          </p:cNvPr>
          <p:cNvSpPr/>
          <p:nvPr/>
        </p:nvSpPr>
        <p:spPr>
          <a:xfrm>
            <a:off x="1553845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039CB6-1FD9-4552-A1A8-C1DE3399CB2C}"/>
              </a:ext>
            </a:extLst>
          </p:cNvPr>
          <p:cNvSpPr/>
          <p:nvPr/>
        </p:nvSpPr>
        <p:spPr>
          <a:xfrm>
            <a:off x="205635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1AE1F-9696-4589-A421-F3DC0B637BAF}"/>
              </a:ext>
            </a:extLst>
          </p:cNvPr>
          <p:cNvSpPr/>
          <p:nvPr/>
        </p:nvSpPr>
        <p:spPr>
          <a:xfrm>
            <a:off x="105134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4EB1AD-9FAB-48F3-AD0B-5A51DFC6B406}"/>
              </a:ext>
            </a:extLst>
          </p:cNvPr>
          <p:cNvSpPr/>
          <p:nvPr/>
        </p:nvSpPr>
        <p:spPr>
          <a:xfrm>
            <a:off x="1553845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D34696-1136-43D7-AC3F-48077F8036FE}"/>
              </a:ext>
            </a:extLst>
          </p:cNvPr>
          <p:cNvSpPr/>
          <p:nvPr/>
        </p:nvSpPr>
        <p:spPr>
          <a:xfrm>
            <a:off x="205635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03DAC0-CC41-4CD0-95F4-3B6B719261D3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2BC731-8A87-4FC7-B0E5-6186F22BAC5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D5B162-4D05-47D4-86D4-497608B1EC4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5C2F1C-0A58-443B-8C67-F0F1E2C8EBD5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4EA320-147A-4A22-AF9C-736CB1668681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3A5BF5-96B0-455C-88C0-30EAEB8CDE3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28924B-C47F-4196-B3AE-C145A31604A6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C4BAFF-4729-4E59-9AC7-4B883F3E925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BB52C1-40AC-40FB-8B6D-3EFA1412635B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CF33-8521-4543-9EDA-D73E8B799F8C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5A313-2B44-44BB-B850-D2CD5C3AA4D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8C08B0-A0A0-462B-AF20-74E44B4492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35C943-F6F2-44E5-87F6-AE8DD769DE3A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D4E513-A5D5-40DD-AA13-FB87ADC8BC47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D63D9-9252-4294-BFF6-DDC916145C6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33C248-824E-4D5C-9120-2C1A1EDF5A35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996F96-F8B5-4202-B72A-F2A8AF1D651D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1222C-766B-483C-98FF-BA2D1895A40D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F73272-7498-47B7-8456-9F47E6970F2B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C7CE52-C6C7-4E70-BE44-BC084CB19A7E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BB3C52-F6E0-4845-B5F7-43EC101058B0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B4CE16-82C6-4BD7-8D1C-AE9118494CA0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AF6B5-D9DD-4734-876E-832EFAB21CF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B2565D-0D28-49F7-86C0-11ECFD65BDA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663D2-2207-4C59-A2E9-C196116CD27F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121681-58CC-4CBF-9154-F97AD137354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102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0543-988F-475C-B9EF-EA0FE3AAF4F6}"/>
              </a:ext>
            </a:extLst>
          </p:cNvPr>
          <p:cNvSpPr/>
          <p:nvPr/>
        </p:nvSpPr>
        <p:spPr>
          <a:xfrm>
            <a:off x="155476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D9334-7342-4ECF-949A-16496B1F9E41}"/>
              </a:ext>
            </a:extLst>
          </p:cNvPr>
          <p:cNvSpPr/>
          <p:nvPr/>
        </p:nvSpPr>
        <p:spPr>
          <a:xfrm>
            <a:off x="2057265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FE396-618C-44BB-95FA-FDEF3FD5A177}"/>
              </a:ext>
            </a:extLst>
          </p:cNvPr>
          <p:cNvSpPr/>
          <p:nvPr/>
        </p:nvSpPr>
        <p:spPr>
          <a:xfrm>
            <a:off x="255977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8BB5A7-883A-4449-B49B-97C6E678A80C}"/>
              </a:ext>
            </a:extLst>
          </p:cNvPr>
          <p:cNvSpPr/>
          <p:nvPr/>
        </p:nvSpPr>
        <p:spPr>
          <a:xfrm>
            <a:off x="155476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789FF3-2868-4338-8A33-21098A5AF9F1}"/>
              </a:ext>
            </a:extLst>
          </p:cNvPr>
          <p:cNvSpPr/>
          <p:nvPr/>
        </p:nvSpPr>
        <p:spPr>
          <a:xfrm>
            <a:off x="2057265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B466C-6485-49E8-9EB1-51FF5E6BEF72}"/>
              </a:ext>
            </a:extLst>
          </p:cNvPr>
          <p:cNvSpPr/>
          <p:nvPr/>
        </p:nvSpPr>
        <p:spPr>
          <a:xfrm>
            <a:off x="255977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BD7EF0-D384-4B0E-941C-61659952D8C7}"/>
              </a:ext>
            </a:extLst>
          </p:cNvPr>
          <p:cNvSpPr/>
          <p:nvPr/>
        </p:nvSpPr>
        <p:spPr>
          <a:xfrm>
            <a:off x="155476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EEA40-28B2-49A9-B454-7B7C38AC6B88}"/>
              </a:ext>
            </a:extLst>
          </p:cNvPr>
          <p:cNvSpPr/>
          <p:nvPr/>
        </p:nvSpPr>
        <p:spPr>
          <a:xfrm>
            <a:off x="2057265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5C014B-03FB-4846-BD77-CFD8BBAF52E3}"/>
              </a:ext>
            </a:extLst>
          </p:cNvPr>
          <p:cNvSpPr/>
          <p:nvPr/>
        </p:nvSpPr>
        <p:spPr>
          <a:xfrm>
            <a:off x="255977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C59E4-EC5D-4E8A-9E51-382212604D19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069F6B-DD5A-44B3-A35E-BD0E069A8C8A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D5012C-C3F4-42C2-8E6D-2926D1D164E5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42B720-A0C5-451F-BDDC-1F1DDA43E7E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FC15C4-3B21-4EA7-95E3-4A0111A403A0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3A873-0998-44ED-9CA3-6C5A17A601BA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B596A8-6F1F-4CA1-94D5-B74A2C3B2E37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97D8F6-22D3-431E-B765-C2B7BA222EFC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F078F7-FE59-48AC-BDAE-640C6B50A06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95D3A-E11D-4249-8ED0-AF8D62E24716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EAF72D-1F0D-43C0-A9F2-DD732DB4222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3BC16-32B3-4405-B8BF-C780CFE71CBB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3284B2-640E-45E3-BCB7-CEBAE45CE189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A6A088-DFC7-49BD-9443-0DE3671725A9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BC2F99-16C0-46D8-B1E7-C8905E43471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3C682F-3ABD-4506-8F25-FB24DB1B964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C3EE2-AD10-4DBB-B670-24061BBB457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450C91-0B42-4C61-B0AB-8E63596C739B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93F108-0F2D-4AF5-94FB-4A9B992333FD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6E60A3-04A0-4DF3-B5A1-6FAD22E621F4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2536F6-0C4B-4974-9DA8-6FCBBBBF0E79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891306-D967-424E-A53B-4D0071DE7876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5200C0-CDC7-4CD7-933E-F5C8BB50333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429E25-57B8-4549-B774-E1B20A92013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EFB36A-649D-4572-8550-FDF035B61620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4A2ACBC-EC13-44FF-8474-234B5E7D9BE6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3186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994DE-B3C4-4131-BC20-1B52C86DA045}"/>
              </a:ext>
            </a:extLst>
          </p:cNvPr>
          <p:cNvSpPr/>
          <p:nvPr/>
        </p:nvSpPr>
        <p:spPr>
          <a:xfrm>
            <a:off x="2056208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FD016A-3A8D-43D8-BBDB-E2B9DBD4E450}"/>
              </a:ext>
            </a:extLst>
          </p:cNvPr>
          <p:cNvSpPr/>
          <p:nvPr/>
        </p:nvSpPr>
        <p:spPr>
          <a:xfrm>
            <a:off x="2558713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0E470-D5AC-4847-B92B-10889578BF1E}"/>
              </a:ext>
            </a:extLst>
          </p:cNvPr>
          <p:cNvSpPr/>
          <p:nvPr/>
        </p:nvSpPr>
        <p:spPr>
          <a:xfrm>
            <a:off x="3061218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00CC6-8E6A-49B3-9C29-A185051A2906}"/>
              </a:ext>
            </a:extLst>
          </p:cNvPr>
          <p:cNvSpPr/>
          <p:nvPr/>
        </p:nvSpPr>
        <p:spPr>
          <a:xfrm>
            <a:off x="2056208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48B0E-0D7B-4D6D-B6F4-5ABB3B6AB451}"/>
              </a:ext>
            </a:extLst>
          </p:cNvPr>
          <p:cNvSpPr/>
          <p:nvPr/>
        </p:nvSpPr>
        <p:spPr>
          <a:xfrm>
            <a:off x="2558713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7BCA5-AEE2-4F31-B4A6-F21FCC6E8146}"/>
              </a:ext>
            </a:extLst>
          </p:cNvPr>
          <p:cNvSpPr/>
          <p:nvPr/>
        </p:nvSpPr>
        <p:spPr>
          <a:xfrm>
            <a:off x="3061218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69BA1-C102-49F8-8BE7-8D594578118C}"/>
              </a:ext>
            </a:extLst>
          </p:cNvPr>
          <p:cNvSpPr/>
          <p:nvPr/>
        </p:nvSpPr>
        <p:spPr>
          <a:xfrm>
            <a:off x="2056208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AE4A5-133F-4327-B6FF-8269D9808827}"/>
              </a:ext>
            </a:extLst>
          </p:cNvPr>
          <p:cNvSpPr/>
          <p:nvPr/>
        </p:nvSpPr>
        <p:spPr>
          <a:xfrm>
            <a:off x="2558713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7C87D-E615-4A3C-855E-96D36C76B442}"/>
              </a:ext>
            </a:extLst>
          </p:cNvPr>
          <p:cNvSpPr/>
          <p:nvPr/>
        </p:nvSpPr>
        <p:spPr>
          <a:xfrm>
            <a:off x="3061218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64EA8-150D-4C0C-89A2-905753BE4AA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65090-6D1C-4D6F-A09E-21AA7103F87C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A371BE-7725-4438-939F-8A7ABB1E26E0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31B039-28C7-45E9-9207-29C232CF8447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CA1EB-DC86-45C1-A2B3-57C34F4D6F9E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82F371-B040-4F08-A422-CEEC22B90F2A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9B1705-862E-4CDD-9C09-490D668096B3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3DBB8B-BF0F-4DF7-B9AA-6950B017F02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B1162E-F608-4B9F-8EBD-B390F17EFEB0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10C777-2026-480C-B8B5-D68427A799AC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38FF17-73A2-4117-B1C6-2851C3B208C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BFEF7B-7ECD-4556-87EE-D25E0E48541A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AFA8EA-1A25-4C1E-8C14-A52B08BED30D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33C8AF-8ACE-4F5A-B371-3DABF0E8DA32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411529-0AAC-4DF7-B625-F74DACD953A0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6DA8EA-0789-40C9-808B-7FBEBDFA9470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70A1C4-8DD0-43DC-9410-D38C5C4DB04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36C041-BE24-4090-AB82-35E45B288969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3E65F9-C5B7-4021-B3BF-AEC0A210FA46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0A4C7C-CCFE-489A-A77F-F2784D743A87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035D6F-F0DD-4C50-A05B-AC8F4972DDF3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D130EC-ECB3-43F1-A620-39933616FA3D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A38E13-A2D1-4E39-923F-C40E7EDDBC58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FAEA33-27CC-44D4-BCF0-92FE7785BC09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7A453-57CB-4F33-9A0E-E623CC19E1AF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55F057-742E-4374-8D1C-650E9C507D0E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42952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EF0A9-5A80-446D-AAE8-0A8FFB5C5300}"/>
              </a:ext>
            </a:extLst>
          </p:cNvPr>
          <p:cNvSpPr/>
          <p:nvPr/>
        </p:nvSpPr>
        <p:spPr>
          <a:xfrm>
            <a:off x="255765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31393-4CCC-43CA-8F99-DDFEEC0F92DD}"/>
              </a:ext>
            </a:extLst>
          </p:cNvPr>
          <p:cNvSpPr/>
          <p:nvPr/>
        </p:nvSpPr>
        <p:spPr>
          <a:xfrm>
            <a:off x="306016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E402D-2FD4-4E61-B9E7-D193A06D0B9A}"/>
              </a:ext>
            </a:extLst>
          </p:cNvPr>
          <p:cNvSpPr/>
          <p:nvPr/>
        </p:nvSpPr>
        <p:spPr>
          <a:xfrm>
            <a:off x="356266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5AE65-E4C4-47FF-82EF-E178D930F620}"/>
              </a:ext>
            </a:extLst>
          </p:cNvPr>
          <p:cNvSpPr/>
          <p:nvPr/>
        </p:nvSpPr>
        <p:spPr>
          <a:xfrm>
            <a:off x="255765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0F983-2B41-4582-B82A-E62C722CE7D2}"/>
              </a:ext>
            </a:extLst>
          </p:cNvPr>
          <p:cNvSpPr/>
          <p:nvPr/>
        </p:nvSpPr>
        <p:spPr>
          <a:xfrm>
            <a:off x="306016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F7146-1B85-4CA9-8D5F-441326D9D41E}"/>
              </a:ext>
            </a:extLst>
          </p:cNvPr>
          <p:cNvSpPr/>
          <p:nvPr/>
        </p:nvSpPr>
        <p:spPr>
          <a:xfrm>
            <a:off x="356266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AADDC-7F95-4945-BA79-FD8F43409098}"/>
              </a:ext>
            </a:extLst>
          </p:cNvPr>
          <p:cNvSpPr/>
          <p:nvPr/>
        </p:nvSpPr>
        <p:spPr>
          <a:xfrm>
            <a:off x="255765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54151F-9788-42E0-A9E8-10464445BB40}"/>
              </a:ext>
            </a:extLst>
          </p:cNvPr>
          <p:cNvSpPr/>
          <p:nvPr/>
        </p:nvSpPr>
        <p:spPr>
          <a:xfrm>
            <a:off x="306016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2A1EC3-ADFB-4F97-86B2-9A00634F51F6}"/>
              </a:ext>
            </a:extLst>
          </p:cNvPr>
          <p:cNvSpPr/>
          <p:nvPr/>
        </p:nvSpPr>
        <p:spPr>
          <a:xfrm>
            <a:off x="356266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61AB31-4191-4B72-B126-21E8D4274D7F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0FEB30-36DA-46FF-B637-35366B4B7881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BA180F-E95C-4F99-A4DB-6DCBF01AC871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34C88E-94FE-49A0-A5CC-7B98AF42525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66FB23-9FE1-4D19-9416-795AFEBE90F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515E1A-7585-4C66-9985-BC41C8F8B35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0C4570-EA31-4A2A-84C2-7F905415739A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8BF55A-D3D9-492D-B566-F958A1C2522A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98C42-77B3-4D65-BECF-8DCC2CD7752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0042C0-37FD-4DC0-9274-6D0A74DA6427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47AE84-99F8-4E5D-A17A-F61D5E38BC4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4F6467-D968-4CBB-B8BE-073105A370B7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4B6-0E60-45A7-B064-9732BFB570F6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1949C-6976-45FE-8CFE-200B5C03122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15F0F8-936E-4353-A5B4-D04E146B2CFE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E6D30A-C9B0-4E08-B1B6-5A298573E6B2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2A68E7-DD4E-4C75-A0EB-82C55328AD0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493859-7350-4F76-9D6E-0790B2EF6E2C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25889E-2B72-486D-88A6-8A07361DEBAC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367568-E7E7-497F-8439-50436D89315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5731CC-239F-4A30-885C-A1AEFAE2335C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E9A029-4316-4E7E-863A-1A2230A2FAC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ACBF0D-19DD-4566-9E6E-8816C417D1E8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9B2258-0AEE-42F7-B574-F1650C6E2AD3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F436F9-C0A2-4302-AF69-EC209F230AE8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462885-B7EE-4A8F-A0FC-C3A374664539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1108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014B09-973C-4CBB-8E58-DE18AB031709}"/>
              </a:ext>
            </a:extLst>
          </p:cNvPr>
          <p:cNvCxnSpPr>
            <a:cxnSpLocks/>
          </p:cNvCxnSpPr>
          <p:nvPr/>
        </p:nvCxnSpPr>
        <p:spPr>
          <a:xfrm>
            <a:off x="1725930" y="3750236"/>
            <a:ext cx="88811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0D59B4-3637-464D-935A-97ADCA50FEE7}"/>
              </a:ext>
            </a:extLst>
          </p:cNvPr>
          <p:cNvSpPr txBox="1"/>
          <p:nvPr/>
        </p:nvSpPr>
        <p:spPr>
          <a:xfrm>
            <a:off x="1943100" y="400169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2001</a:t>
            </a:r>
            <a:endParaRPr lang="en-GB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722703-FABC-4DFE-A2A2-9D674F451678}"/>
              </a:ext>
            </a:extLst>
          </p:cNvPr>
          <p:cNvCxnSpPr/>
          <p:nvPr/>
        </p:nvCxnSpPr>
        <p:spPr>
          <a:xfrm>
            <a:off x="2346415" y="360736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162F7E-2179-49B7-BBC0-A9127A73E08C}"/>
              </a:ext>
            </a:extLst>
          </p:cNvPr>
          <p:cNvSpPr txBox="1"/>
          <p:nvPr/>
        </p:nvSpPr>
        <p:spPr>
          <a:xfrm>
            <a:off x="1338511" y="2185962"/>
            <a:ext cx="20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Viola-Jones </a:t>
            </a:r>
          </a:p>
          <a:p>
            <a:pPr algn="ctr"/>
            <a:r>
              <a:rPr lang="hu-HU" sz="2400" i="1" dirty="0"/>
              <a:t>face detection </a:t>
            </a:r>
          </a:p>
          <a:p>
            <a:pPr algn="ctr"/>
            <a:r>
              <a:rPr lang="hu-HU" sz="2400" i="1" dirty="0"/>
              <a:t>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528EB-073C-459B-A4AA-FEF8698C0018}"/>
              </a:ext>
            </a:extLst>
          </p:cNvPr>
          <p:cNvSpPr txBox="1"/>
          <p:nvPr/>
        </p:nvSpPr>
        <p:spPr>
          <a:xfrm>
            <a:off x="4244339" y="310659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2005</a:t>
            </a:r>
            <a:endParaRPr lang="en-GB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ECFBF4-AC89-43BA-AD7E-4B58B53B00CA}"/>
              </a:ext>
            </a:extLst>
          </p:cNvPr>
          <p:cNvCxnSpPr/>
          <p:nvPr/>
        </p:nvCxnSpPr>
        <p:spPr>
          <a:xfrm>
            <a:off x="4647655" y="359593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F5F85F-0DC5-4C0F-A2D1-DC3897B68FAB}"/>
              </a:ext>
            </a:extLst>
          </p:cNvPr>
          <p:cNvSpPr txBox="1"/>
          <p:nvPr/>
        </p:nvSpPr>
        <p:spPr>
          <a:xfrm>
            <a:off x="3221263" y="4063654"/>
            <a:ext cx="31008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Histogram of Oriented </a:t>
            </a:r>
          </a:p>
          <a:p>
            <a:pPr algn="ctr"/>
            <a:r>
              <a:rPr lang="hu-HU" sz="2400" b="1" i="1" dirty="0"/>
              <a:t>Gradients (HOG)</a:t>
            </a:r>
          </a:p>
          <a:p>
            <a:pPr algn="ctr"/>
            <a:r>
              <a:rPr lang="hu-HU" sz="2400" i="1" dirty="0"/>
              <a:t>face detection </a:t>
            </a:r>
          </a:p>
          <a:p>
            <a:pPr algn="ctr"/>
            <a:r>
              <a:rPr lang="hu-HU" sz="2400" i="1" dirty="0"/>
              <a:t>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F7626-C49B-460F-827C-A261E7805742}"/>
              </a:ext>
            </a:extLst>
          </p:cNvPr>
          <p:cNvSpPr txBox="1"/>
          <p:nvPr/>
        </p:nvSpPr>
        <p:spPr>
          <a:xfrm>
            <a:off x="6758940" y="3983815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2012</a:t>
            </a:r>
            <a:endParaRPr lang="en-GB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724443-9DD6-41BC-9FAB-6B46A64A14EC}"/>
              </a:ext>
            </a:extLst>
          </p:cNvPr>
          <p:cNvCxnSpPr/>
          <p:nvPr/>
        </p:nvCxnSpPr>
        <p:spPr>
          <a:xfrm>
            <a:off x="7162255" y="3589480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9183D2-FD48-44DB-BFD3-FCE712C67091}"/>
              </a:ext>
            </a:extLst>
          </p:cNvPr>
          <p:cNvSpPr txBox="1"/>
          <p:nvPr/>
        </p:nvSpPr>
        <p:spPr>
          <a:xfrm>
            <a:off x="5722245" y="2168081"/>
            <a:ext cx="2880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Convolutional Neural</a:t>
            </a:r>
          </a:p>
          <a:p>
            <a:pPr algn="ctr"/>
            <a:r>
              <a:rPr lang="hu-HU" sz="2400" b="1" i="1" dirty="0"/>
              <a:t>Networks (CNNs)</a:t>
            </a:r>
          </a:p>
          <a:p>
            <a:pPr algn="ctr"/>
            <a:r>
              <a:rPr lang="hu-HU" sz="2400" i="1" dirty="0"/>
              <a:t>related algorithms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13831-C56C-4D7B-B11F-1B7D3D042186}"/>
              </a:ext>
            </a:extLst>
          </p:cNvPr>
          <p:cNvSpPr txBox="1"/>
          <p:nvPr/>
        </p:nvSpPr>
        <p:spPr>
          <a:xfrm>
            <a:off x="8713210" y="310659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2015</a:t>
            </a:r>
            <a:endParaRPr lang="en-GB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55884E-2C3E-4DE8-A6FD-FE0F2ED24673}"/>
              </a:ext>
            </a:extLst>
          </p:cNvPr>
          <p:cNvCxnSpPr/>
          <p:nvPr/>
        </p:nvCxnSpPr>
        <p:spPr>
          <a:xfrm>
            <a:off x="9116526" y="359593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8A0DF-75CC-49BB-8570-F97035BC3ABB}"/>
              </a:ext>
            </a:extLst>
          </p:cNvPr>
          <p:cNvSpPr txBox="1"/>
          <p:nvPr/>
        </p:nvSpPr>
        <p:spPr>
          <a:xfrm>
            <a:off x="7690331" y="4063654"/>
            <a:ext cx="3100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R-CNNs, Fast-CNNs</a:t>
            </a:r>
          </a:p>
          <a:p>
            <a:pPr algn="ctr"/>
            <a:r>
              <a:rPr lang="hu-HU" sz="2400" b="1" i="1" dirty="0"/>
              <a:t>SSD and YOLO</a:t>
            </a:r>
          </a:p>
          <a:p>
            <a:pPr algn="ctr"/>
            <a:r>
              <a:rPr lang="hu-HU" sz="2400" i="1" dirty="0"/>
              <a:t>came to be with </a:t>
            </a:r>
          </a:p>
          <a:p>
            <a:pPr algn="ctr"/>
            <a:r>
              <a:rPr lang="hu-HU" sz="2400" i="1" dirty="0"/>
              <a:t>other helpher methods </a:t>
            </a:r>
          </a:p>
          <a:p>
            <a:pPr algn="ctr"/>
            <a:r>
              <a:rPr lang="hu-HU" sz="2400" i="1" dirty="0"/>
              <a:t>(selective search)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9299BC2-FCFD-402A-8A95-8AF45ED20CF1}"/>
              </a:ext>
            </a:extLst>
          </p:cNvPr>
          <p:cNvSpPr/>
          <p:nvPr/>
        </p:nvSpPr>
        <p:spPr>
          <a:xfrm rot="6992201">
            <a:off x="8988877" y="829987"/>
            <a:ext cx="255295" cy="310538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EB088-11F9-43FC-939B-68B98493071C}"/>
              </a:ext>
            </a:extLst>
          </p:cNvPr>
          <p:cNvSpPr txBox="1"/>
          <p:nvPr/>
        </p:nvSpPr>
        <p:spPr>
          <a:xfrm>
            <a:off x="9116524" y="1347823"/>
            <a:ext cx="2193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/>
              <a:t>object detection</a:t>
            </a:r>
          </a:p>
          <a:p>
            <a:pPr algn="ctr"/>
            <a:r>
              <a:rPr lang="hu-HU" sz="2400" i="1" dirty="0"/>
              <a:t> algorithms</a:t>
            </a:r>
          </a:p>
          <a:p>
            <a:pPr algn="ctr"/>
            <a:r>
              <a:rPr lang="hu-HU" sz="2400" i="1" dirty="0"/>
              <a:t>(!!!)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7025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D8EA7-348E-471D-9EC6-5539EA434B3E}"/>
              </a:ext>
            </a:extLst>
          </p:cNvPr>
          <p:cNvSpPr/>
          <p:nvPr/>
        </p:nvSpPr>
        <p:spPr>
          <a:xfrm>
            <a:off x="305997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692D2-FFCE-4CDA-85D3-DC31146A7A30}"/>
              </a:ext>
            </a:extLst>
          </p:cNvPr>
          <p:cNvSpPr/>
          <p:nvPr/>
        </p:nvSpPr>
        <p:spPr>
          <a:xfrm>
            <a:off x="356247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1E70C-13D0-4772-A291-04D40C4493C8}"/>
              </a:ext>
            </a:extLst>
          </p:cNvPr>
          <p:cNvSpPr/>
          <p:nvPr/>
        </p:nvSpPr>
        <p:spPr>
          <a:xfrm>
            <a:off x="406498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2C7E79-494A-4A0F-9DC1-83046E52C079}"/>
              </a:ext>
            </a:extLst>
          </p:cNvPr>
          <p:cNvSpPr/>
          <p:nvPr/>
        </p:nvSpPr>
        <p:spPr>
          <a:xfrm>
            <a:off x="305997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EBE0B-4A2E-420C-9D95-A2ED77E6CAEC}"/>
              </a:ext>
            </a:extLst>
          </p:cNvPr>
          <p:cNvSpPr/>
          <p:nvPr/>
        </p:nvSpPr>
        <p:spPr>
          <a:xfrm>
            <a:off x="356247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F11A1-6D8B-4AFC-B673-5D351AD21DE5}"/>
              </a:ext>
            </a:extLst>
          </p:cNvPr>
          <p:cNvSpPr/>
          <p:nvPr/>
        </p:nvSpPr>
        <p:spPr>
          <a:xfrm>
            <a:off x="406498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37E813-BDE5-413F-9794-CB80EAE9B967}"/>
              </a:ext>
            </a:extLst>
          </p:cNvPr>
          <p:cNvSpPr/>
          <p:nvPr/>
        </p:nvSpPr>
        <p:spPr>
          <a:xfrm>
            <a:off x="305997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93760-EEF0-44DA-B34D-1735077BE1CB}"/>
              </a:ext>
            </a:extLst>
          </p:cNvPr>
          <p:cNvSpPr/>
          <p:nvPr/>
        </p:nvSpPr>
        <p:spPr>
          <a:xfrm>
            <a:off x="356247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B940A-5B56-41E6-8944-DF60AA026853}"/>
              </a:ext>
            </a:extLst>
          </p:cNvPr>
          <p:cNvSpPr/>
          <p:nvPr/>
        </p:nvSpPr>
        <p:spPr>
          <a:xfrm>
            <a:off x="406498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FCB7F5-B439-486C-9108-19DCF159C9CC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15EF2-9143-4A64-8174-682D896BD264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D07D3-463C-4E02-BDAD-2643717871BF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A36C-7B36-408C-B591-FC0A88B029F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4721EE-4FCB-469D-BFC3-07B90CD878DE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E0212-E625-4D5B-B27D-E949F59BC145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A8E5D1-6E7C-4F6F-85B7-A4E8852029CC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80AC99-5B03-4488-AAC9-114CC413D100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612ECB-2F47-41F8-8EC5-15022B20960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D74395-7057-4C2A-B4AB-CE5CF2DE46A9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85D496-6693-43B9-AC68-056BCC3F5A04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43C098-965B-412D-B006-98981E3756F9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A6E350-1620-4430-9997-3501E90E0956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75C819-99E2-4FC5-A2C3-5910F9A35B1F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4C8354-689F-49DF-BAB5-EC5075F41086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F4E98A-51ED-43D8-A731-9BD223F8C062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D486E6-4E7A-4C78-AB28-D2E73DDAECC8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4C43882-4479-4130-B17A-0630C0B01C2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293C6E-6A74-46C2-A165-F991267D88C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097428-AADE-4C90-BB0D-C9B2A4B0E2D6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28B6E-A8A2-4F84-ABD7-9F8046A6BB29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66D90-0D28-47C3-A5C8-DFBF853F8F62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0E699F-C657-4BC7-B2BE-0216390431CC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245818-726E-493C-83F2-BC457A539184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AAFD6B-AEBD-4AB8-B812-CD49324BF033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D61D7D-C5EA-4710-842A-9BF62B6CACBF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850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40662-8EBB-46E0-BEA0-23643DC9B379}"/>
              </a:ext>
            </a:extLst>
          </p:cNvPr>
          <p:cNvSpPr/>
          <p:nvPr/>
        </p:nvSpPr>
        <p:spPr>
          <a:xfrm>
            <a:off x="105134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5BDDF-FF81-4CE2-9057-808D61D6D094}"/>
              </a:ext>
            </a:extLst>
          </p:cNvPr>
          <p:cNvSpPr/>
          <p:nvPr/>
        </p:nvSpPr>
        <p:spPr>
          <a:xfrm>
            <a:off x="155384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20CA6-A44D-4382-A163-3511175EA409}"/>
              </a:ext>
            </a:extLst>
          </p:cNvPr>
          <p:cNvSpPr/>
          <p:nvPr/>
        </p:nvSpPr>
        <p:spPr>
          <a:xfrm>
            <a:off x="205635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C9F924-43C0-4841-B25E-6DB01392CDF6}"/>
              </a:ext>
            </a:extLst>
          </p:cNvPr>
          <p:cNvSpPr/>
          <p:nvPr/>
        </p:nvSpPr>
        <p:spPr>
          <a:xfrm>
            <a:off x="105134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42C53-352D-4F08-887A-4FDB8734E8D9}"/>
              </a:ext>
            </a:extLst>
          </p:cNvPr>
          <p:cNvSpPr/>
          <p:nvPr/>
        </p:nvSpPr>
        <p:spPr>
          <a:xfrm>
            <a:off x="155384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ADB37-299C-4E78-A2D2-D5BF4C4AF970}"/>
              </a:ext>
            </a:extLst>
          </p:cNvPr>
          <p:cNvSpPr/>
          <p:nvPr/>
        </p:nvSpPr>
        <p:spPr>
          <a:xfrm>
            <a:off x="205635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802FA5-21CF-47E9-AA08-0B46A9F77027}"/>
              </a:ext>
            </a:extLst>
          </p:cNvPr>
          <p:cNvSpPr/>
          <p:nvPr/>
        </p:nvSpPr>
        <p:spPr>
          <a:xfrm>
            <a:off x="105134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E3290-94F1-4B9B-81FB-1D64DE1BB774}"/>
              </a:ext>
            </a:extLst>
          </p:cNvPr>
          <p:cNvSpPr/>
          <p:nvPr/>
        </p:nvSpPr>
        <p:spPr>
          <a:xfrm>
            <a:off x="155384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BF80B-9590-4061-AE20-D1A8BFB9AB23}"/>
              </a:ext>
            </a:extLst>
          </p:cNvPr>
          <p:cNvSpPr/>
          <p:nvPr/>
        </p:nvSpPr>
        <p:spPr>
          <a:xfrm>
            <a:off x="205635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50013F-19CD-443F-AF75-E98DD85A3F02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A2AEB4-CC9F-4B3C-AF13-EE3CAD7A8A0A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C971F-A253-433D-8185-21B9D6323010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158BCC-C4B8-4912-B9C6-9E496C563D1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7E2BE7-F040-4F4B-8D0E-D972CD41707C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01497-6966-46D7-B3FA-815F4F4B9B4D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5ADD85-B80B-4532-92A0-445F5A2BB32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781D19-6190-4A10-A497-C040BC4AC08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BA4AA-2D49-4F14-B49E-02406F23362C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1F062B-36E7-4368-A88E-536CE5EC25F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5D59E0-E323-4A16-858C-4CCCD1451962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368E0-F52E-4A53-AA7E-30CB364FF89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F9C706-3029-42D5-9B48-4FEC0F6A609D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7D125D-F5DC-45EF-B440-F84218D159B1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D99CDE-47E1-4699-9313-2A09EE9D8C3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284935-1519-4F73-960A-0072F997130A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FDE716-8D42-4FE2-8FE4-426A1297625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74AC39-EC0C-455D-A66B-5F50881A6884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048BA-27EE-49EC-AAB3-ACC275A138C3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031CDD-9030-4402-A483-F0CE8B939933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7147A5-3BF7-4AA8-8631-9338CDACA7CA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C35C2E-52C6-402B-AA22-EF2157D2D320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2631BD-0BD5-49AF-A329-00B6723849A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C8EABD-E56E-4564-8F2E-423F69476920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17B255-C254-49A1-81C9-61418177F8D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6223C2-6DC7-4625-B31D-A8DF289CF8B8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6854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1A1CC-884A-4B9F-A987-AA74533EFF34}"/>
              </a:ext>
            </a:extLst>
          </p:cNvPr>
          <p:cNvSpPr/>
          <p:nvPr/>
        </p:nvSpPr>
        <p:spPr>
          <a:xfrm>
            <a:off x="155426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F5912-05A9-45CE-8228-4631DB107489}"/>
              </a:ext>
            </a:extLst>
          </p:cNvPr>
          <p:cNvSpPr/>
          <p:nvPr/>
        </p:nvSpPr>
        <p:spPr>
          <a:xfrm>
            <a:off x="205676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422D28-15D0-4033-90B4-05CC3B89BCBF}"/>
              </a:ext>
            </a:extLst>
          </p:cNvPr>
          <p:cNvSpPr/>
          <p:nvPr/>
        </p:nvSpPr>
        <p:spPr>
          <a:xfrm>
            <a:off x="255927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3877C-A9DB-44A3-B76F-C47B7B903FE1}"/>
              </a:ext>
            </a:extLst>
          </p:cNvPr>
          <p:cNvSpPr/>
          <p:nvPr/>
        </p:nvSpPr>
        <p:spPr>
          <a:xfrm>
            <a:off x="155426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26F573-30C5-4117-9C99-21A04D98B951}"/>
              </a:ext>
            </a:extLst>
          </p:cNvPr>
          <p:cNvSpPr/>
          <p:nvPr/>
        </p:nvSpPr>
        <p:spPr>
          <a:xfrm>
            <a:off x="205676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90DA09-96DA-46FD-8F25-F005F57696E1}"/>
              </a:ext>
            </a:extLst>
          </p:cNvPr>
          <p:cNvSpPr/>
          <p:nvPr/>
        </p:nvSpPr>
        <p:spPr>
          <a:xfrm>
            <a:off x="255927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F10BAC-B357-4D43-A19B-AEE7E10A9FAA}"/>
              </a:ext>
            </a:extLst>
          </p:cNvPr>
          <p:cNvSpPr/>
          <p:nvPr/>
        </p:nvSpPr>
        <p:spPr>
          <a:xfrm>
            <a:off x="155426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B757FF-0671-49A8-81ED-D953F54CFE61}"/>
              </a:ext>
            </a:extLst>
          </p:cNvPr>
          <p:cNvSpPr/>
          <p:nvPr/>
        </p:nvSpPr>
        <p:spPr>
          <a:xfrm>
            <a:off x="205676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1553F-2B1B-4406-93D3-3AD0A2C313AC}"/>
              </a:ext>
            </a:extLst>
          </p:cNvPr>
          <p:cNvSpPr/>
          <p:nvPr/>
        </p:nvSpPr>
        <p:spPr>
          <a:xfrm>
            <a:off x="255927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56F5A9-A06D-4702-A945-C78422EE1295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5573BA-431F-4BB0-B85A-9C2F0DC895D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FD0AA-CB02-40AA-BD9D-1E156F00AB68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1AE06C-3678-4182-AEB8-C8ED4E3F856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7A11EE-BA15-40AA-9CF1-502DD142502B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95B3EF-ED03-4BA3-86F0-CDD604293A0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A83A60-4E45-4F21-9652-1A0A9DE57DD1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E8302E-4F43-4C69-98B3-E2723D844849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7EC6D6-F7DC-4096-8DF3-280C4DDE907B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C4069-F011-4D51-BE0B-F23B021FB56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B1AD94-D09E-4728-9EE9-886EDA7EEA75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C9FD1A-379B-447E-993C-2AE1D3BEEDE8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F84D18-943B-4D55-B93A-B4EB254E3E5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3C4D91-C7B6-4042-962A-C173C4B45B06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C6A62-5ACB-4332-8BB9-3C80AE323524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64DAD2-ACD6-40D9-9A79-7FFD6228D61F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B2E5EC-486F-4756-8B97-D79070A437E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6E5E1D-48BF-4C4C-AB0A-B988451E89F4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AD41B7-0071-48B0-98B1-AAE90209C9C7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AC3730-8843-49EE-81B4-3118BEEA85E2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847C95-5467-4104-B470-FAC67F6BF48B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953E9D-5A25-4F20-B50B-795248491E22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FB8C76-281A-4F1F-B3AA-65494AC1D53F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C92D3B-5CEF-44D0-BEE1-47613081B07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4A8BF-2F23-49AB-A08D-3C2F8D19E683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D1FA0A-BF3C-4792-BAB0-9D6FF1A4441A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73581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7646B1-6FE7-47EC-A977-D00BC6E43F87}"/>
              </a:ext>
            </a:extLst>
          </p:cNvPr>
          <p:cNvSpPr/>
          <p:nvPr/>
        </p:nvSpPr>
        <p:spPr>
          <a:xfrm>
            <a:off x="205718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45301-1C27-4CEC-95B2-9A4C7C48057F}"/>
              </a:ext>
            </a:extLst>
          </p:cNvPr>
          <p:cNvSpPr/>
          <p:nvPr/>
        </p:nvSpPr>
        <p:spPr>
          <a:xfrm>
            <a:off x="255968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B1539A-A38D-4AE1-84EC-D6F89A71F238}"/>
              </a:ext>
            </a:extLst>
          </p:cNvPr>
          <p:cNvSpPr/>
          <p:nvPr/>
        </p:nvSpPr>
        <p:spPr>
          <a:xfrm>
            <a:off x="306219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84870-FCE5-4555-949D-A2CA2AF63D9E}"/>
              </a:ext>
            </a:extLst>
          </p:cNvPr>
          <p:cNvSpPr/>
          <p:nvPr/>
        </p:nvSpPr>
        <p:spPr>
          <a:xfrm>
            <a:off x="205718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D10C3C-2F10-4BAC-B02F-060FE2F1AB9B}"/>
              </a:ext>
            </a:extLst>
          </p:cNvPr>
          <p:cNvSpPr/>
          <p:nvPr/>
        </p:nvSpPr>
        <p:spPr>
          <a:xfrm>
            <a:off x="255968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7EC7A-3F9C-4921-9875-B41924F3CAFE}"/>
              </a:ext>
            </a:extLst>
          </p:cNvPr>
          <p:cNvSpPr/>
          <p:nvPr/>
        </p:nvSpPr>
        <p:spPr>
          <a:xfrm>
            <a:off x="306219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4E285-351F-435B-997D-2D9B3971C5AC}"/>
              </a:ext>
            </a:extLst>
          </p:cNvPr>
          <p:cNvSpPr/>
          <p:nvPr/>
        </p:nvSpPr>
        <p:spPr>
          <a:xfrm>
            <a:off x="205718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843BE-7523-48E6-862D-678897870BB1}"/>
              </a:ext>
            </a:extLst>
          </p:cNvPr>
          <p:cNvSpPr/>
          <p:nvPr/>
        </p:nvSpPr>
        <p:spPr>
          <a:xfrm>
            <a:off x="255968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0DA750-D2F8-4B5B-9212-2AAB895EDEBB}"/>
              </a:ext>
            </a:extLst>
          </p:cNvPr>
          <p:cNvSpPr/>
          <p:nvPr/>
        </p:nvSpPr>
        <p:spPr>
          <a:xfrm>
            <a:off x="306219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2091D1-8B99-4EDC-9862-A08BF8B69451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21799-BA20-42AF-A0E6-08CC964F69A2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D429DE-8C71-4C5C-8A7C-68E32644C69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656128-0E09-4907-A0B1-ADE1BF602E1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3343E4-1EAD-497D-9E8A-72607CC178E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B38C70-3D06-4CCF-BC8E-8FE0C623225B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514EBD-F67D-485C-A26C-8807BDA2C599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DB9F94-25E6-4AEB-AB70-7DD61BBB93A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9D1CF-8FA8-45FF-9E61-A7DFF6642B65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34CB59-CF66-479F-A344-4B93037A460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CE4EA-0EB6-41FB-9EA5-A094843836F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1AB08C-5D9F-4F01-AC0B-3C6E6EE634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0947C9-46E7-412E-AB5C-31C4FF40CE0F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14C564-C912-40B0-A8ED-C86D31BBD03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52B7B2-57DA-49C7-9589-13B05399AAC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FC2FC5-D577-4A45-8883-BF26BB9C32F9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CAA6D8-048D-4863-88D2-0EB0656DDC53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1C9CCD-AC8B-4F47-B03E-E79E83F3776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26F5BA-4F2D-4778-B8D1-6E33FCFDCB7A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627B14-E0ED-4875-A7DF-F94A712FC8DD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898858-DB89-415A-ADCF-9168C15A17E6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436682-F2AA-40FF-801F-86223E129F3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6B7589-5C20-4EA1-A940-8659599538BB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4CE976-1E8A-4C0B-959E-35C68F0ED287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D4D83E-6F00-44DC-95DD-0CFA32B5F151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34B87A-E621-4ADE-BFE0-DC1C265D1A3C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3466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155C0-F3A9-4EB3-87E0-887A259925DE}"/>
              </a:ext>
            </a:extLst>
          </p:cNvPr>
          <p:cNvSpPr/>
          <p:nvPr/>
        </p:nvSpPr>
        <p:spPr>
          <a:xfrm>
            <a:off x="2557052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56820-A300-42A3-9DA7-6ABDE60B4C05}"/>
              </a:ext>
            </a:extLst>
          </p:cNvPr>
          <p:cNvSpPr/>
          <p:nvPr/>
        </p:nvSpPr>
        <p:spPr>
          <a:xfrm>
            <a:off x="3059557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3921D-2461-4FEB-A150-BC1CBF7C44C0}"/>
              </a:ext>
            </a:extLst>
          </p:cNvPr>
          <p:cNvSpPr/>
          <p:nvPr/>
        </p:nvSpPr>
        <p:spPr>
          <a:xfrm>
            <a:off x="3562062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3D8A6E-5F72-4EC1-9C8B-21A6D9B19062}"/>
              </a:ext>
            </a:extLst>
          </p:cNvPr>
          <p:cNvSpPr/>
          <p:nvPr/>
        </p:nvSpPr>
        <p:spPr>
          <a:xfrm>
            <a:off x="2557052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B216F5-007E-4CB0-9554-18E7AD632FA6}"/>
              </a:ext>
            </a:extLst>
          </p:cNvPr>
          <p:cNvSpPr/>
          <p:nvPr/>
        </p:nvSpPr>
        <p:spPr>
          <a:xfrm>
            <a:off x="3059557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8501C1-5ABD-481F-97FC-38FD486B0587}"/>
              </a:ext>
            </a:extLst>
          </p:cNvPr>
          <p:cNvSpPr/>
          <p:nvPr/>
        </p:nvSpPr>
        <p:spPr>
          <a:xfrm>
            <a:off x="3562062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FEFEFC-2E52-4E4E-BC5D-4009B1BAB20A}"/>
              </a:ext>
            </a:extLst>
          </p:cNvPr>
          <p:cNvSpPr/>
          <p:nvPr/>
        </p:nvSpPr>
        <p:spPr>
          <a:xfrm>
            <a:off x="2557052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B4258-28C3-43F4-BB10-0FCA7C855E74}"/>
              </a:ext>
            </a:extLst>
          </p:cNvPr>
          <p:cNvSpPr/>
          <p:nvPr/>
        </p:nvSpPr>
        <p:spPr>
          <a:xfrm>
            <a:off x="3059557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DEFA8D-36A0-402B-A5FE-DDC70560D288}"/>
              </a:ext>
            </a:extLst>
          </p:cNvPr>
          <p:cNvSpPr/>
          <p:nvPr/>
        </p:nvSpPr>
        <p:spPr>
          <a:xfrm>
            <a:off x="3562062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4F44A-0356-49D9-973F-8CA9B9689143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A1633-77A7-4A6C-A80C-D513274AFB53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C6E03D-CA92-43C2-9CDF-321979570F44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F57BF-E7AA-430B-BA7B-CB8FD1B0477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29C918-DE16-4D9B-AAF4-311D42935DB9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26B08-85F9-4DC2-9708-142D32460E0E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4628AA-52D4-40F3-BF17-18B912B8230D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0A9CDF-0BF6-445D-9FAD-7B82303EE2A2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B3467F-CD6D-4681-8B29-50DD7530E99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8816C0-F390-4EFE-93B2-D715D13E04D9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7F90B4-E4B9-46B3-86B1-D0A638445F05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163194-63E7-4E84-9F03-327AE0742570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357682-6A1D-4C89-BA75-AA78614E73F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EBFB70-7C01-45EE-BFD6-64FE28B74395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B44C3E-FCB0-4091-B186-4DA7B5F0DB22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DB918F-4E23-4FDC-8942-1D40CF8655C4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C55942-DDF1-4979-B856-D0C606102B8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B6E89A-F803-4D96-A3D3-C5F174109EC3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0D6899-0695-48D0-9332-28BC55063CF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2E351B-D833-4146-97FB-56C3C5C6AF0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C96B10C-4F15-4C99-97AD-DDDA59D79BD0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2D6627-8C81-41B2-BD9F-AAAE00F8083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5D42E5-8DD6-4C48-81AD-94E0DE71256A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DF9016-7BE1-499C-88F9-59772F61066D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DA86D4-AB54-48C2-99B6-A90F0479347B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8077E37-4D3C-4F08-956F-2EE5085F0A8B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697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302AA8-D393-4358-8CA3-6E45664F524A}"/>
              </a:ext>
            </a:extLst>
          </p:cNvPr>
          <p:cNvSpPr/>
          <p:nvPr/>
        </p:nvSpPr>
        <p:spPr>
          <a:xfrm>
            <a:off x="3062439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C11B5-F5A4-4A33-B8D8-B2E2E59CD50B}"/>
              </a:ext>
            </a:extLst>
          </p:cNvPr>
          <p:cNvSpPr/>
          <p:nvPr/>
        </p:nvSpPr>
        <p:spPr>
          <a:xfrm>
            <a:off x="3564944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05C83-8950-48EE-BA49-AA5731CFCBF7}"/>
              </a:ext>
            </a:extLst>
          </p:cNvPr>
          <p:cNvSpPr/>
          <p:nvPr/>
        </p:nvSpPr>
        <p:spPr>
          <a:xfrm>
            <a:off x="4067449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533DF2-87C0-4A1C-9EFF-F5944E04761A}"/>
              </a:ext>
            </a:extLst>
          </p:cNvPr>
          <p:cNvSpPr/>
          <p:nvPr/>
        </p:nvSpPr>
        <p:spPr>
          <a:xfrm>
            <a:off x="3062439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72F00-0882-4F6E-9CB9-C812CA4FB61A}"/>
              </a:ext>
            </a:extLst>
          </p:cNvPr>
          <p:cNvSpPr/>
          <p:nvPr/>
        </p:nvSpPr>
        <p:spPr>
          <a:xfrm>
            <a:off x="3564944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7CB82F-4FB5-4264-9506-347C00C674B2}"/>
              </a:ext>
            </a:extLst>
          </p:cNvPr>
          <p:cNvSpPr/>
          <p:nvPr/>
        </p:nvSpPr>
        <p:spPr>
          <a:xfrm>
            <a:off x="4067449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E78004-50E9-4E57-A63B-2B658999926A}"/>
              </a:ext>
            </a:extLst>
          </p:cNvPr>
          <p:cNvSpPr/>
          <p:nvPr/>
        </p:nvSpPr>
        <p:spPr>
          <a:xfrm>
            <a:off x="3062439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1C35C0-584B-4C92-BA6F-A80D6FD20E09}"/>
              </a:ext>
            </a:extLst>
          </p:cNvPr>
          <p:cNvSpPr/>
          <p:nvPr/>
        </p:nvSpPr>
        <p:spPr>
          <a:xfrm>
            <a:off x="3564944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7416A3-FC11-4421-892A-37A5E326F05A}"/>
              </a:ext>
            </a:extLst>
          </p:cNvPr>
          <p:cNvSpPr/>
          <p:nvPr/>
        </p:nvSpPr>
        <p:spPr>
          <a:xfrm>
            <a:off x="4067449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AD51A-AE14-4C6F-9B75-BC83171FB3A9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E4FF82-FCB8-4038-95AE-A7C8EC41C5C0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D48F0B-0041-4F66-A778-2D1A46A3454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57C093-E824-4528-8BD3-F2ABE6E35F31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9C0E0-4647-4DB5-9093-24429612B44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0EDD70-9C08-4562-B396-39A20F1956E4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BEDD29-3E06-48E4-B067-A9833C5C8280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C5D6B0-10CC-4252-8D91-51DDCCF1E0A5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CA2583-04AE-4349-A49C-DC9740BE64C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B82701-92C1-45A3-AD7C-758A3B69223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02378-EEA6-4CB4-BCEB-63EB1C5E019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436B42-604F-45CA-81CD-D10C13E613EC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6F0C26-B228-4B9F-8A35-0933C8BDF3E5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245CC7-3A6E-4598-8C50-3F27AAE0407C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8B4A89-AD9E-4365-A7A9-003CA2CD407C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E2E76D-7C81-4BF4-8EE6-41CD18539EF0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C54077-E018-4E14-80A9-558C09F7D7E5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28BAD-4F1F-4351-AB00-A9EFAC393501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89ECFC-08EA-4C05-819E-7CE3D9237E3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44A666-F415-4FF0-BDB2-493328131AE5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99749-45D7-49EF-851A-1DA8083FB4D2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F7E276-2E1C-448D-B582-A2C8076C28A6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BC19DC-9EC7-464F-BBDB-7D7D51834362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81CBE6-3802-42CC-B085-7F7E28221531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69E45B-DD9E-4F08-8AAB-F63402E4BF36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C23394-F9DA-4E47-A928-A5A993FC758E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729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pic>
        <p:nvPicPr>
          <p:cNvPr id="68" name="lane_detection_video(psp)">
            <a:hlinkClick r:id="" action="ppaction://media"/>
            <a:extLst>
              <a:ext uri="{FF2B5EF4-FFF2-40B4-BE49-F238E27FC236}">
                <a16:creationId xmlns:a16="http://schemas.microsoft.com/office/drawing/2014/main" id="{1D252251-B6BB-42AD-B878-7B750FC4E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15" y="3480296"/>
            <a:ext cx="4183308" cy="235311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3000375" y="2625527"/>
            <a:ext cx="8632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vehicles can avoid running into other lanes or getting off the road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the algorithm has to detect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lane markings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other techniques to achieve the final goal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(edge detection, transformations etc.)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endParaRPr lang="en-GB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pic>
        <p:nvPicPr>
          <p:cNvPr id="68" name="lane_detection_video(psp)">
            <a:hlinkClick r:id="" action="ppaction://media"/>
            <a:extLst>
              <a:ext uri="{FF2B5EF4-FFF2-40B4-BE49-F238E27FC236}">
                <a16:creationId xmlns:a16="http://schemas.microsoft.com/office/drawing/2014/main" id="{1D252251-B6BB-42AD-B878-7B750FC4E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615" y="3480296"/>
            <a:ext cx="4183308" cy="235311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3000375" y="2625527"/>
            <a:ext cx="8632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vehicles can avoid running into other lanes or getting off the road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the algorithm has to detect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lane markings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other techniques to achieve the final goal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(edge detection, transformations etc.)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endParaRPr lang="en-GB" b="1" dirty="0">
              <a:latin typeface="Trebuchet MS" panose="020B0603020202020204" pitchFamily="34" charset="0"/>
            </a:endParaRPr>
          </a:p>
        </p:txBody>
      </p:sp>
      <p:pic>
        <p:nvPicPr>
          <p:cNvPr id="8" name="askDSPqr">
            <a:hlinkClick r:id="" action="ppaction://media"/>
            <a:extLst>
              <a:ext uri="{FF2B5EF4-FFF2-40B4-BE49-F238E27FC236}">
                <a16:creationId xmlns:a16="http://schemas.microsoft.com/office/drawing/2014/main" id="{B8E987BC-BB3D-4BD6-BD97-17862F85F6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9615" y="3473252"/>
            <a:ext cx="4183308" cy="25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1352550" y="1220788"/>
            <a:ext cx="108847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can detect edges (like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Laplacian edge detector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it is 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optimal detector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has low error rate (can detect existing edges only), it has good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localization (detected edges and real edges are more or less the same) and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every edge is detected only once 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45008-ADB8-46DE-B67E-9B06D0EA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3339426"/>
            <a:ext cx="28575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5A1FD2-3325-4686-80FC-7D03C30D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61751"/>
            <a:ext cx="3248025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7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790575" y="1230313"/>
            <a:ext cx="108189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1.)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applying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Gaussin blur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to reduce noise (kernel size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–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5x5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matrix)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en-GB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Noise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 is 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basically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false edge detections in the image 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that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are not edges in reality</a:t>
            </a:r>
            <a:endParaRPr lang="hu-HU" b="0" i="0" dirty="0">
              <a:solidFill>
                <a:srgbClr val="2222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			and these should be removed or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they will effect the edge detection process</a:t>
            </a:r>
            <a:endParaRPr lang="hu-HU" b="0" i="0" dirty="0">
              <a:solidFill>
                <a:srgbClr val="2222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  <a:p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So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in order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to </a:t>
            </a:r>
            <a:r>
              <a:rPr lang="en-GB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remove</a:t>
            </a:r>
            <a:r>
              <a:rPr lang="en-GB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 any </a:t>
            </a:r>
            <a:r>
              <a:rPr lang="en-GB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noise</a:t>
            </a:r>
            <a:r>
              <a:rPr lang="hu-HU" dirty="0">
                <a:solidFill>
                  <a:srgbClr val="0070C0"/>
                </a:solidFill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we must smoothen the image</a:t>
            </a:r>
            <a:r>
              <a:rPr lang="hu-HU" b="0" i="0" dirty="0">
                <a:solidFill>
                  <a:srgbClr val="0070C0"/>
                </a:solidFill>
                <a:effectLst/>
                <a:latin typeface="Trebuchet MS" panose="020B0603020202020204" pitchFamily="34" charset="0"/>
              </a:rPr>
              <a:t> </a:t>
            </a:r>
          </a:p>
          <a:p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	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2.) 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find the 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intensity gradient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 of the image (we have to use a kernel again – 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Sobel kernel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)</a:t>
            </a:r>
            <a:endParaRPr lang="en-US" dirty="0">
              <a:solidFill>
                <a:srgbClr val="222222"/>
              </a:solidFill>
              <a:latin typeface="Trebuchet MS" panose="020B0603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                  - Gx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Trebuchet MS" panose="020B0603020202020204" pitchFamily="34" charset="0"/>
              </a:rPr>
              <a:t>and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 err="1">
                <a:solidFill>
                  <a:srgbClr val="222222"/>
                </a:solidFill>
                <a:latin typeface="Trebuchet MS" panose="020B0603020202020204" pitchFamily="34" charset="0"/>
              </a:rPr>
              <a:t>Gy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Trebuchet MS" panose="020B0603020202020204" pitchFamily="34" charset="0"/>
              </a:rPr>
              <a:t>-&gt;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Trebuchet MS" panose="020B0603020202020204" pitchFamily="34" charset="0"/>
              </a:rPr>
              <a:t>G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Trebuchet MS" panose="020B0603020202020204" pitchFamily="34" charset="0"/>
              </a:rPr>
              <a:t>=</a:t>
            </a:r>
            <a:r>
              <a:rPr lang="ko-KR" altLang="en-US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dirty="0">
                <a:solidFill>
                  <a:srgbClr val="222222"/>
                </a:solidFill>
                <a:latin typeface="Trebuchet MS" panose="020B0603020202020204" pitchFamily="34" charset="0"/>
              </a:rPr>
              <a:t>Sqrt(Gx^2 + Gy^2)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7D859F-7C0A-4421-838D-21D59E2A37C9}"/>
              </a:ext>
            </a:extLst>
          </p:cNvPr>
          <p:cNvSpPr/>
          <p:nvPr/>
        </p:nvSpPr>
        <p:spPr>
          <a:xfrm>
            <a:off x="4959155" y="4523082"/>
            <a:ext cx="502505" cy="50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736D5-2E9F-43D0-9AB8-D0B94838FE84}"/>
              </a:ext>
            </a:extLst>
          </p:cNvPr>
          <p:cNvSpPr/>
          <p:nvPr/>
        </p:nvSpPr>
        <p:spPr>
          <a:xfrm>
            <a:off x="5461660" y="4523081"/>
            <a:ext cx="502505" cy="50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0F560-DC5B-49F8-89F8-E3C82DC17140}"/>
              </a:ext>
            </a:extLst>
          </p:cNvPr>
          <p:cNvSpPr/>
          <p:nvPr/>
        </p:nvSpPr>
        <p:spPr>
          <a:xfrm>
            <a:off x="5964165" y="452308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DB0E86-A243-471A-BF54-4A708B2F7FD9}"/>
              </a:ext>
            </a:extLst>
          </p:cNvPr>
          <p:cNvSpPr/>
          <p:nvPr/>
        </p:nvSpPr>
        <p:spPr>
          <a:xfrm>
            <a:off x="4959155" y="5025587"/>
            <a:ext cx="502505" cy="5025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5FEBD-2645-41E0-AF70-9FC9EB758B33}"/>
              </a:ext>
            </a:extLst>
          </p:cNvPr>
          <p:cNvSpPr/>
          <p:nvPr/>
        </p:nvSpPr>
        <p:spPr>
          <a:xfrm>
            <a:off x="5461660" y="5025586"/>
            <a:ext cx="502505" cy="5025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180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15CD2-EAC3-4CB4-B525-3819D98A9804}"/>
              </a:ext>
            </a:extLst>
          </p:cNvPr>
          <p:cNvSpPr/>
          <p:nvPr/>
        </p:nvSpPr>
        <p:spPr>
          <a:xfrm>
            <a:off x="5964165" y="5025585"/>
            <a:ext cx="502505" cy="5025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D270C-B6FD-4FA7-8F41-BD2E80E32F56}"/>
              </a:ext>
            </a:extLst>
          </p:cNvPr>
          <p:cNvSpPr/>
          <p:nvPr/>
        </p:nvSpPr>
        <p:spPr>
          <a:xfrm>
            <a:off x="4959155" y="552809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9320D2-4E83-4DC7-B362-337C2474AA56}"/>
              </a:ext>
            </a:extLst>
          </p:cNvPr>
          <p:cNvSpPr/>
          <p:nvPr/>
        </p:nvSpPr>
        <p:spPr>
          <a:xfrm>
            <a:off x="5461660" y="5528091"/>
            <a:ext cx="502505" cy="5025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6BCBD7-7516-49CB-B03F-20EF072F6416}"/>
              </a:ext>
            </a:extLst>
          </p:cNvPr>
          <p:cNvSpPr/>
          <p:nvPr/>
        </p:nvSpPr>
        <p:spPr>
          <a:xfrm>
            <a:off x="5964165" y="552809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9F8EE-5F0F-4DC7-9D17-AC66F02BD5C3}"/>
              </a:ext>
            </a:extLst>
          </p:cNvPr>
          <p:cNvSpPr txBox="1"/>
          <p:nvPr/>
        </p:nvSpPr>
        <p:spPr>
          <a:xfrm>
            <a:off x="790575" y="4680186"/>
            <a:ext cx="2706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rgbClr val="222222"/>
                </a:solidFill>
                <a:latin typeface="Trebuchet MS" panose="020B0603020202020204" pitchFamily="34" charset="0"/>
              </a:rPr>
              <a:t>„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An image gradient is a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directional change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in the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pixel 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intensity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 or </a:t>
            </a:r>
            <a:r>
              <a:rPr lang="en-GB" b="0" i="1" dirty="0" err="1">
                <a:effectLst/>
                <a:latin typeface="Trebuchet MS" panose="020B0603020202020204" pitchFamily="34" charset="0"/>
              </a:rPr>
              <a:t>color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in an image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”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E0E1A-6108-4701-948D-E8B21830737A}"/>
              </a:ext>
            </a:extLst>
          </p:cNvPr>
          <p:cNvSpPr/>
          <p:nvPr/>
        </p:nvSpPr>
        <p:spPr>
          <a:xfrm>
            <a:off x="7635680" y="4523082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DA09D5-BE16-4563-BA96-894A88C7611C}"/>
              </a:ext>
            </a:extLst>
          </p:cNvPr>
          <p:cNvSpPr/>
          <p:nvPr/>
        </p:nvSpPr>
        <p:spPr>
          <a:xfrm>
            <a:off x="8138185" y="4523081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17BC3C-0124-4987-923E-4E16082E3D8C}"/>
              </a:ext>
            </a:extLst>
          </p:cNvPr>
          <p:cNvSpPr/>
          <p:nvPr/>
        </p:nvSpPr>
        <p:spPr>
          <a:xfrm>
            <a:off x="8640690" y="4523080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B2E8CE-6D71-4090-89E1-2BFF538D26F0}"/>
              </a:ext>
            </a:extLst>
          </p:cNvPr>
          <p:cNvSpPr/>
          <p:nvPr/>
        </p:nvSpPr>
        <p:spPr>
          <a:xfrm>
            <a:off x="7635680" y="5025587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CE35F9-9EF0-4181-B109-01AFE59E35D9}"/>
              </a:ext>
            </a:extLst>
          </p:cNvPr>
          <p:cNvSpPr/>
          <p:nvPr/>
        </p:nvSpPr>
        <p:spPr>
          <a:xfrm>
            <a:off x="8138185" y="5025586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29EF70-0BF4-4A3F-8C81-C9001AC5AFF0}"/>
              </a:ext>
            </a:extLst>
          </p:cNvPr>
          <p:cNvSpPr/>
          <p:nvPr/>
        </p:nvSpPr>
        <p:spPr>
          <a:xfrm>
            <a:off x="8640690" y="5025585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46EA5-0926-4314-B005-6B2EE09870C2}"/>
              </a:ext>
            </a:extLst>
          </p:cNvPr>
          <p:cNvSpPr/>
          <p:nvPr/>
        </p:nvSpPr>
        <p:spPr>
          <a:xfrm>
            <a:off x="7635680" y="5528092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7FCFD-E805-4773-8D5B-DF8DC142B326}"/>
              </a:ext>
            </a:extLst>
          </p:cNvPr>
          <p:cNvSpPr/>
          <p:nvPr/>
        </p:nvSpPr>
        <p:spPr>
          <a:xfrm>
            <a:off x="8138185" y="5528091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31111E-D782-487B-95B8-BEBA204B27DA}"/>
              </a:ext>
            </a:extLst>
          </p:cNvPr>
          <p:cNvSpPr/>
          <p:nvPr/>
        </p:nvSpPr>
        <p:spPr>
          <a:xfrm>
            <a:off x="8640690" y="5528090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4531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CEB91D-C823-42EB-B25D-1C33C17D1533}"/>
              </a:ext>
            </a:extLst>
          </p:cNvPr>
          <p:cNvSpPr/>
          <p:nvPr/>
        </p:nvSpPr>
        <p:spPr>
          <a:xfrm>
            <a:off x="175187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EDF543-C093-4280-9DE7-2FB78AA4752A}"/>
              </a:ext>
            </a:extLst>
          </p:cNvPr>
          <p:cNvSpPr/>
          <p:nvPr/>
        </p:nvSpPr>
        <p:spPr>
          <a:xfrm>
            <a:off x="218412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D588DA-F6F7-446E-9634-6B1CBC94F32C}"/>
              </a:ext>
            </a:extLst>
          </p:cNvPr>
          <p:cNvSpPr/>
          <p:nvPr/>
        </p:nvSpPr>
        <p:spPr>
          <a:xfrm>
            <a:off x="261637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0351A7-8B5E-41D3-B359-42F504AB62EE}"/>
              </a:ext>
            </a:extLst>
          </p:cNvPr>
          <p:cNvSpPr/>
          <p:nvPr/>
        </p:nvSpPr>
        <p:spPr>
          <a:xfrm>
            <a:off x="1751872" y="221342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24DB1B-D71F-4796-B6C2-B04AEE69E74D}"/>
              </a:ext>
            </a:extLst>
          </p:cNvPr>
          <p:cNvSpPr/>
          <p:nvPr/>
        </p:nvSpPr>
        <p:spPr>
          <a:xfrm>
            <a:off x="2184122" y="221342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4A4C1-10C5-45F2-B1C4-81E4CC78A21B}"/>
              </a:ext>
            </a:extLst>
          </p:cNvPr>
          <p:cNvSpPr/>
          <p:nvPr/>
        </p:nvSpPr>
        <p:spPr>
          <a:xfrm>
            <a:off x="2616372" y="221342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A73482-B387-46E4-B31A-8814AED82A8B}"/>
              </a:ext>
            </a:extLst>
          </p:cNvPr>
          <p:cNvSpPr/>
          <p:nvPr/>
        </p:nvSpPr>
        <p:spPr>
          <a:xfrm>
            <a:off x="1751872" y="264567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CB6BFE-083B-44BA-A4F5-36D07E1DBF23}"/>
              </a:ext>
            </a:extLst>
          </p:cNvPr>
          <p:cNvSpPr/>
          <p:nvPr/>
        </p:nvSpPr>
        <p:spPr>
          <a:xfrm>
            <a:off x="2184122" y="26456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16CD7-0FAF-4A66-99FF-6D025BC34C41}"/>
              </a:ext>
            </a:extLst>
          </p:cNvPr>
          <p:cNvSpPr/>
          <p:nvPr/>
        </p:nvSpPr>
        <p:spPr>
          <a:xfrm>
            <a:off x="2616372" y="264567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37907-9200-4F23-9312-030CC6AA3EB2}"/>
              </a:ext>
            </a:extLst>
          </p:cNvPr>
          <p:cNvSpPr txBox="1"/>
          <p:nvPr/>
        </p:nvSpPr>
        <p:spPr>
          <a:xfrm>
            <a:off x="1020599" y="3429000"/>
            <a:ext cx="284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the </a:t>
            </a:r>
            <a:r>
              <a:rPr lang="hu-HU" sz="2000" b="1" dirty="0"/>
              <a:t>image</a:t>
            </a:r>
            <a:r>
              <a:rPr lang="hu-HU" sz="2000" dirty="0"/>
              <a:t> we want</a:t>
            </a:r>
          </a:p>
          <a:p>
            <a:pPr algn="ctr"/>
            <a:r>
              <a:rPr lang="hu-HU" sz="2000" dirty="0"/>
              <a:t>to process</a:t>
            </a:r>
            <a:endParaRPr lang="en-GB" sz="2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3D783C-9429-444A-A25C-D087B776930A}"/>
              </a:ext>
            </a:extLst>
          </p:cNvPr>
          <p:cNvCxnSpPr>
            <a:cxnSpLocks/>
          </p:cNvCxnSpPr>
          <p:nvPr/>
        </p:nvCxnSpPr>
        <p:spPr>
          <a:xfrm>
            <a:off x="4147820" y="2412279"/>
            <a:ext cx="10337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462AC8F-4253-427B-8A61-B23D8E0CD48A}"/>
              </a:ext>
            </a:extLst>
          </p:cNvPr>
          <p:cNvSpPr txBox="1"/>
          <p:nvPr/>
        </p:nvSpPr>
        <p:spPr>
          <a:xfrm>
            <a:off x="4385604" y="3429000"/>
            <a:ext cx="454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we transform the image into a </a:t>
            </a:r>
          </a:p>
          <a:p>
            <a:pPr algn="ctr"/>
            <a:r>
              <a:rPr lang="hu-HU" sz="2000" dirty="0"/>
              <a:t>two-dimensional </a:t>
            </a:r>
            <a:r>
              <a:rPr lang="hu-HU" sz="2000" b="1" dirty="0"/>
              <a:t>array of pixel intensities</a:t>
            </a:r>
            <a:endParaRPr lang="en-GB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97BF8-B3A9-48C3-9186-7DE1C944D075}"/>
              </a:ext>
            </a:extLst>
          </p:cNvPr>
          <p:cNvSpPr txBox="1"/>
          <p:nvPr/>
        </p:nvSpPr>
        <p:spPr>
          <a:xfrm>
            <a:off x="2114621" y="4347426"/>
            <a:ext cx="7962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The main problem of computer vision is that we have to</a:t>
            </a:r>
          </a:p>
          <a:p>
            <a:r>
              <a:rPr lang="hu-HU" sz="2400" dirty="0"/>
              <a:t>	preprocess the image and turn it into </a:t>
            </a:r>
            <a:r>
              <a:rPr lang="hu-HU" sz="2400" b="1" dirty="0"/>
              <a:t>numerical values</a:t>
            </a:r>
          </a:p>
          <a:p>
            <a:endParaRPr lang="hu-HU" sz="2400" b="1" dirty="0"/>
          </a:p>
          <a:p>
            <a:r>
              <a:rPr lang="hu-HU" sz="2400" b="1" dirty="0"/>
              <a:t>		</a:t>
            </a:r>
            <a:r>
              <a:rPr lang="hu-HU" sz="2400" b="1" dirty="0">
                <a:sym typeface="Wingdings" panose="05000000000000000000" pitchFamily="2" charset="2"/>
              </a:rPr>
              <a:t> machine learning </a:t>
            </a:r>
            <a:r>
              <a:rPr lang="hu-HU" sz="2400" dirty="0">
                <a:sym typeface="Wingdings" panose="05000000000000000000" pitchFamily="2" charset="2"/>
              </a:rPr>
              <a:t>and </a:t>
            </a:r>
            <a:r>
              <a:rPr lang="hu-HU" sz="2400" b="1" dirty="0">
                <a:sym typeface="Wingdings" panose="05000000000000000000" pitchFamily="2" charset="2"/>
              </a:rPr>
              <a:t>AI</a:t>
            </a:r>
            <a:r>
              <a:rPr lang="hu-HU" sz="2400" dirty="0">
                <a:sym typeface="Wingdings" panose="05000000000000000000" pitchFamily="2" charset="2"/>
              </a:rPr>
              <a:t> related approaches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can handle numerical data exclusively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424EA-C139-4F66-84D8-6D95F3ED6514}"/>
              </a:ext>
            </a:extLst>
          </p:cNvPr>
          <p:cNvSpPr txBox="1"/>
          <p:nvPr/>
        </p:nvSpPr>
        <p:spPr>
          <a:xfrm>
            <a:off x="5922658" y="1791795"/>
            <a:ext cx="124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[[1,1,1]</a:t>
            </a:r>
          </a:p>
          <a:p>
            <a:r>
              <a:rPr lang="hu-HU" sz="2400" b="1" dirty="0"/>
              <a:t>  [0,1,0]</a:t>
            </a:r>
          </a:p>
          <a:p>
            <a:r>
              <a:rPr lang="hu-HU" sz="2400" b="1" dirty="0"/>
              <a:t>  [0,1,0]]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6444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790575" y="1230313"/>
            <a:ext cx="109151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3.) non-maximum supression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removes pixels that are not considered to be part of an edge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so only the edges (with higher probability) will remain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4.)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hysteresis: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algorithm uses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thresholds –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upper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and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lower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threshold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pixel gradient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higher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than the </a:t>
            </a:r>
            <a:r>
              <a:rPr lang="en-GB" b="1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upper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</a:t>
            </a:r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</a:rPr>
              <a:t> are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accepted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as an edge</a:t>
            </a:r>
            <a:endParaRPr lang="hu-HU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		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pixel gradient value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below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the </a:t>
            </a:r>
            <a:r>
              <a:rPr lang="en-GB" b="1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lower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are rejected</a:t>
            </a:r>
          </a:p>
          <a:p>
            <a:pPr algn="l"/>
            <a:endParaRPr lang="hu-HU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l"/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		</a:t>
            </a:r>
            <a:r>
              <a:rPr lang="hu-H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f the pixel gradient is between 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[lower, higher] 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then it will be accepted </a:t>
            </a:r>
            <a:endParaRPr lang="hu-HU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only if it is connected to a pixel that is above the </a:t>
            </a:r>
            <a:r>
              <a:rPr lang="en-GB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upper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84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4276725" y="2676660"/>
            <a:ext cx="7319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is no need for the whole image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just want to consider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region right in front of the car (it is a good guess)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this is why we will create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mask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and then we just have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to apply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logical AND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operator on the pixels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6A8A0-C4E1-40E2-BFFA-5839B6FFC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57" y="3429000"/>
            <a:ext cx="3802118" cy="2466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EE6DB7-057C-44F5-91DD-1AC4F84BF47C}"/>
              </a:ext>
            </a:extLst>
          </p:cNvPr>
          <p:cNvCxnSpPr/>
          <p:nvPr/>
        </p:nvCxnSpPr>
        <p:spPr>
          <a:xfrm flipH="1">
            <a:off x="695325" y="4541493"/>
            <a:ext cx="1914525" cy="9830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9E437-ED32-41F1-AC61-8494879F93F2}"/>
              </a:ext>
            </a:extLst>
          </p:cNvPr>
          <p:cNvCxnSpPr>
            <a:cxnSpLocks/>
          </p:cNvCxnSpPr>
          <p:nvPr/>
        </p:nvCxnSpPr>
        <p:spPr>
          <a:xfrm>
            <a:off x="2585216" y="4541493"/>
            <a:ext cx="1901059" cy="9830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86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6A8A0-C4E1-40E2-BFFA-5839B6FFC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2" y="3057525"/>
            <a:ext cx="2487668" cy="1613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A02B7-50A4-4664-829E-BE4FFFD22166}"/>
              </a:ext>
            </a:extLst>
          </p:cNvPr>
          <p:cNvSpPr txBox="1"/>
          <p:nvPr/>
        </p:nvSpPr>
        <p:spPr>
          <a:xfrm>
            <a:off x="3574543" y="3402803"/>
            <a:ext cx="1004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logical </a:t>
            </a:r>
          </a:p>
          <a:p>
            <a:pPr algn="ctr"/>
            <a:r>
              <a:rPr lang="hu-HU" b="1" dirty="0"/>
              <a:t>AND</a:t>
            </a:r>
          </a:p>
          <a:p>
            <a:pPr algn="ctr"/>
            <a:r>
              <a:rPr lang="hu-HU" dirty="0"/>
              <a:t>operator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52772-DD56-4487-AC65-658092BF646A}"/>
              </a:ext>
            </a:extLst>
          </p:cNvPr>
          <p:cNvSpPr/>
          <p:nvPr/>
        </p:nvSpPr>
        <p:spPr>
          <a:xfrm>
            <a:off x="5099685" y="3057524"/>
            <a:ext cx="2476500" cy="1609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FDFE6FB-1BE4-44C3-B063-3186BB8B6D97}"/>
              </a:ext>
            </a:extLst>
          </p:cNvPr>
          <p:cNvSpPr/>
          <p:nvPr/>
        </p:nvSpPr>
        <p:spPr>
          <a:xfrm>
            <a:off x="5105400" y="3057525"/>
            <a:ext cx="2476500" cy="1600200"/>
          </a:xfrm>
          <a:custGeom>
            <a:avLst/>
            <a:gdLst>
              <a:gd name="connsiteX0" fmla="*/ 0 w 2476500"/>
              <a:gd name="connsiteY0" fmla="*/ 1600200 h 1600200"/>
              <a:gd name="connsiteX1" fmla="*/ 1190625 w 2476500"/>
              <a:gd name="connsiteY1" fmla="*/ 742950 h 1600200"/>
              <a:gd name="connsiteX2" fmla="*/ 2457450 w 2476500"/>
              <a:gd name="connsiteY2" fmla="*/ 1590675 h 1600200"/>
              <a:gd name="connsiteX3" fmla="*/ 2476500 w 2476500"/>
              <a:gd name="connsiteY3" fmla="*/ 9525 h 1600200"/>
              <a:gd name="connsiteX4" fmla="*/ 0 w 2476500"/>
              <a:gd name="connsiteY4" fmla="*/ 0 h 1600200"/>
              <a:gd name="connsiteX5" fmla="*/ 0 w 2476500"/>
              <a:gd name="connsiteY5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500" h="1600200">
                <a:moveTo>
                  <a:pt x="0" y="1600200"/>
                </a:moveTo>
                <a:lnTo>
                  <a:pt x="1190625" y="742950"/>
                </a:lnTo>
                <a:lnTo>
                  <a:pt x="2457450" y="1590675"/>
                </a:lnTo>
                <a:lnTo>
                  <a:pt x="2476500" y="9525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53B5-E070-403D-A952-85B7F3644E6D}"/>
              </a:ext>
            </a:extLst>
          </p:cNvPr>
          <p:cNvSpPr txBox="1"/>
          <p:nvPr/>
        </p:nvSpPr>
        <p:spPr>
          <a:xfrm>
            <a:off x="7927736" y="36267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=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DBD24-3B5A-4A08-A544-C45AFA330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6" y="3057524"/>
            <a:ext cx="2487668" cy="161388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ED1370-24EE-4DDB-9DA9-764C2ED28B5E}"/>
              </a:ext>
            </a:extLst>
          </p:cNvPr>
          <p:cNvSpPr/>
          <p:nvPr/>
        </p:nvSpPr>
        <p:spPr>
          <a:xfrm>
            <a:off x="8606411" y="3057524"/>
            <a:ext cx="2476500" cy="1600200"/>
          </a:xfrm>
          <a:custGeom>
            <a:avLst/>
            <a:gdLst>
              <a:gd name="connsiteX0" fmla="*/ 0 w 2476500"/>
              <a:gd name="connsiteY0" fmla="*/ 1600200 h 1600200"/>
              <a:gd name="connsiteX1" fmla="*/ 1190625 w 2476500"/>
              <a:gd name="connsiteY1" fmla="*/ 742950 h 1600200"/>
              <a:gd name="connsiteX2" fmla="*/ 2457450 w 2476500"/>
              <a:gd name="connsiteY2" fmla="*/ 1590675 h 1600200"/>
              <a:gd name="connsiteX3" fmla="*/ 2476500 w 2476500"/>
              <a:gd name="connsiteY3" fmla="*/ 9525 h 1600200"/>
              <a:gd name="connsiteX4" fmla="*/ 0 w 2476500"/>
              <a:gd name="connsiteY4" fmla="*/ 0 h 1600200"/>
              <a:gd name="connsiteX5" fmla="*/ 0 w 2476500"/>
              <a:gd name="connsiteY5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500" h="1600200">
                <a:moveTo>
                  <a:pt x="0" y="1600200"/>
                </a:moveTo>
                <a:lnTo>
                  <a:pt x="1190625" y="742950"/>
                </a:lnTo>
                <a:lnTo>
                  <a:pt x="2457450" y="1590675"/>
                </a:lnTo>
                <a:lnTo>
                  <a:pt x="2476500" y="9525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023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Why AND Logical Operator?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5FA8A5-15A6-4FF3-A692-7BBA761A32C6}"/>
              </a:ext>
            </a:extLst>
          </p:cNvPr>
          <p:cNvCxnSpPr/>
          <p:nvPr/>
        </p:nvCxnSpPr>
        <p:spPr>
          <a:xfrm>
            <a:off x="675201" y="2158935"/>
            <a:ext cx="308095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CA247-2E3C-4D9C-8620-29A4008D6085}"/>
              </a:ext>
            </a:extLst>
          </p:cNvPr>
          <p:cNvCxnSpPr/>
          <p:nvPr/>
        </p:nvCxnSpPr>
        <p:spPr>
          <a:xfrm>
            <a:off x="1568020" y="1592264"/>
            <a:ext cx="0" cy="28497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5DC8D2-1C63-485D-8755-457A854B6EE8}"/>
              </a:ext>
            </a:extLst>
          </p:cNvPr>
          <p:cNvSpPr txBox="1"/>
          <p:nvPr/>
        </p:nvSpPr>
        <p:spPr>
          <a:xfrm>
            <a:off x="1035329" y="159226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131F3-0782-4419-9C73-3950B46CE05C}"/>
              </a:ext>
            </a:extLst>
          </p:cNvPr>
          <p:cNvSpPr txBox="1"/>
          <p:nvPr/>
        </p:nvSpPr>
        <p:spPr>
          <a:xfrm>
            <a:off x="1801520" y="1592264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4729CA-1C8E-4729-B1C7-C82A12CA031D}"/>
              </a:ext>
            </a:extLst>
          </p:cNvPr>
          <p:cNvCxnSpPr/>
          <p:nvPr/>
        </p:nvCxnSpPr>
        <p:spPr>
          <a:xfrm>
            <a:off x="2316263" y="1592263"/>
            <a:ext cx="0" cy="28497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58B5B-44A3-47CC-A168-44D7C55D04D0}"/>
              </a:ext>
            </a:extLst>
          </p:cNvPr>
          <p:cNvSpPr txBox="1"/>
          <p:nvPr/>
        </p:nvSpPr>
        <p:spPr>
          <a:xfrm>
            <a:off x="2404952" y="160972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x </a:t>
            </a:r>
            <a:r>
              <a:rPr lang="hu-HU" sz="2400" b="1" dirty="0"/>
              <a:t>AND </a:t>
            </a:r>
            <a:r>
              <a:rPr lang="hu-HU" sz="2400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1B704-D629-48DB-A4D2-4CA455FE76FE}"/>
              </a:ext>
            </a:extLst>
          </p:cNvPr>
          <p:cNvSpPr txBox="1"/>
          <p:nvPr/>
        </p:nvSpPr>
        <p:spPr>
          <a:xfrm>
            <a:off x="1035329" y="23203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4FB0A-BD82-453F-8BED-A06EFDFFC9D3}"/>
              </a:ext>
            </a:extLst>
          </p:cNvPr>
          <p:cNvSpPr txBox="1"/>
          <p:nvPr/>
        </p:nvSpPr>
        <p:spPr>
          <a:xfrm>
            <a:off x="1745780" y="22945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F6AB6-860E-4A1F-8832-C2B2C4A0DC4C}"/>
              </a:ext>
            </a:extLst>
          </p:cNvPr>
          <p:cNvSpPr txBox="1"/>
          <p:nvPr/>
        </p:nvSpPr>
        <p:spPr>
          <a:xfrm>
            <a:off x="2789021" y="23028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66E1B-5A04-4A6D-9FE0-83E5B226CE21}"/>
              </a:ext>
            </a:extLst>
          </p:cNvPr>
          <p:cNvSpPr txBox="1"/>
          <p:nvPr/>
        </p:nvSpPr>
        <p:spPr>
          <a:xfrm>
            <a:off x="1035329" y="28077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804670-E072-48E4-BD9A-9C2A7A3B95AB}"/>
              </a:ext>
            </a:extLst>
          </p:cNvPr>
          <p:cNvSpPr txBox="1"/>
          <p:nvPr/>
        </p:nvSpPr>
        <p:spPr>
          <a:xfrm>
            <a:off x="1745780" y="27819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083C8-D465-4C59-89AB-FA1B1D8CDCDE}"/>
              </a:ext>
            </a:extLst>
          </p:cNvPr>
          <p:cNvSpPr txBox="1"/>
          <p:nvPr/>
        </p:nvSpPr>
        <p:spPr>
          <a:xfrm>
            <a:off x="2789021" y="28067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3FD88-AF5C-45B1-96DB-04922E2342C3}"/>
              </a:ext>
            </a:extLst>
          </p:cNvPr>
          <p:cNvSpPr txBox="1"/>
          <p:nvPr/>
        </p:nvSpPr>
        <p:spPr>
          <a:xfrm>
            <a:off x="1035329" y="3323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83A502-A338-45B0-93D5-E091AE426AB5}"/>
              </a:ext>
            </a:extLst>
          </p:cNvPr>
          <p:cNvSpPr txBox="1"/>
          <p:nvPr/>
        </p:nvSpPr>
        <p:spPr>
          <a:xfrm>
            <a:off x="1745780" y="32974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956E-B362-4772-9F44-9C2CC5EC0402}"/>
              </a:ext>
            </a:extLst>
          </p:cNvPr>
          <p:cNvSpPr txBox="1"/>
          <p:nvPr/>
        </p:nvSpPr>
        <p:spPr>
          <a:xfrm>
            <a:off x="2789021" y="33386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7E7BF-519D-49D6-BC6E-055E40D12E6D}"/>
              </a:ext>
            </a:extLst>
          </p:cNvPr>
          <p:cNvSpPr txBox="1"/>
          <p:nvPr/>
        </p:nvSpPr>
        <p:spPr>
          <a:xfrm>
            <a:off x="1035329" y="38387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571C6-5290-49EB-9280-7CB88C532D6C}"/>
              </a:ext>
            </a:extLst>
          </p:cNvPr>
          <p:cNvSpPr txBox="1"/>
          <p:nvPr/>
        </p:nvSpPr>
        <p:spPr>
          <a:xfrm>
            <a:off x="1745780" y="38129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87C43-7133-4213-A62E-A59F5DCBE573}"/>
              </a:ext>
            </a:extLst>
          </p:cNvPr>
          <p:cNvSpPr txBox="1"/>
          <p:nvPr/>
        </p:nvSpPr>
        <p:spPr>
          <a:xfrm>
            <a:off x="2789021" y="38458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A6D3-B059-4D9B-AD60-C3CDD1B72001}"/>
              </a:ext>
            </a:extLst>
          </p:cNvPr>
          <p:cNvSpPr txBox="1"/>
          <p:nvPr/>
        </p:nvSpPr>
        <p:spPr>
          <a:xfrm>
            <a:off x="6306741" y="1592263"/>
            <a:ext cx="21291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[0 0 0 0 0 0 0 0]</a:t>
            </a:r>
          </a:p>
          <a:p>
            <a:pPr algn="ctr"/>
            <a:endParaRPr lang="hu-HU" dirty="0"/>
          </a:p>
          <a:p>
            <a:pPr algn="ctr"/>
            <a:r>
              <a:rPr lang="hu-HU" sz="2800" b="1" dirty="0">
                <a:solidFill>
                  <a:srgbClr val="FFC000"/>
                </a:solidFill>
              </a:rPr>
              <a:t>AND</a:t>
            </a:r>
            <a:endParaRPr lang="hu-HU" b="1" dirty="0">
              <a:solidFill>
                <a:srgbClr val="FFC000"/>
              </a:solidFill>
            </a:endParaRPr>
          </a:p>
          <a:p>
            <a:pPr algn="ctr"/>
            <a:endParaRPr lang="hu-HU" b="1" dirty="0">
              <a:solidFill>
                <a:srgbClr val="FFC000"/>
              </a:solidFill>
            </a:endParaRPr>
          </a:p>
          <a:p>
            <a:pPr algn="ctr"/>
            <a:r>
              <a:rPr lang="hu-HU" sz="2400" b="1" dirty="0"/>
              <a:t>[1 0 1 0 1 1 0 0]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050B90-4037-4F36-BF29-745D093457A0}"/>
              </a:ext>
            </a:extLst>
          </p:cNvPr>
          <p:cNvCxnSpPr/>
          <p:nvPr/>
        </p:nvCxnSpPr>
        <p:spPr>
          <a:xfrm>
            <a:off x="5543550" y="3693315"/>
            <a:ext cx="3848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9C331B-98BB-4BB9-97F6-3FA5FACF2AD2}"/>
              </a:ext>
            </a:extLst>
          </p:cNvPr>
          <p:cNvSpPr txBox="1"/>
          <p:nvPr/>
        </p:nvSpPr>
        <p:spPr>
          <a:xfrm>
            <a:off x="6306741" y="398030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[0 0 0 0 0 0 0 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05CE9-6342-4373-B8FE-0826A411E0B8}"/>
              </a:ext>
            </a:extLst>
          </p:cNvPr>
          <p:cNvSpPr txBox="1"/>
          <p:nvPr/>
        </p:nvSpPr>
        <p:spPr>
          <a:xfrm>
            <a:off x="814508" y="4699065"/>
            <a:ext cx="217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truth table of the</a:t>
            </a:r>
          </a:p>
          <a:p>
            <a:pPr algn="ctr"/>
            <a:r>
              <a:rPr lang="hu-HU" b="1" i="1" dirty="0"/>
              <a:t>AND logical </a:t>
            </a:r>
            <a:r>
              <a:rPr lang="hu-HU" i="1" dirty="0"/>
              <a:t>operator</a:t>
            </a:r>
            <a:endParaRPr lang="en-GB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9267DC-AD24-4FAA-B65D-081558312F13}"/>
              </a:ext>
            </a:extLst>
          </p:cNvPr>
          <p:cNvSpPr txBox="1"/>
          <p:nvPr/>
        </p:nvSpPr>
        <p:spPr>
          <a:xfrm>
            <a:off x="5067300" y="4804072"/>
            <a:ext cx="5065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CONCLUSION</a:t>
            </a:r>
            <a:r>
              <a:rPr lang="hu-HU" dirty="0"/>
              <a:t>: using black pixel intensities (</a:t>
            </a:r>
            <a:r>
              <a:rPr lang="hu-HU" b="1" dirty="0"/>
              <a:t>0</a:t>
            </a:r>
            <a:r>
              <a:rPr lang="hu-HU" dirty="0"/>
              <a:t> values)</a:t>
            </a:r>
          </a:p>
          <a:p>
            <a:pPr algn="ctr"/>
            <a:r>
              <a:rPr lang="hu-HU" dirty="0"/>
              <a:t>    combining with AND logical operator always </a:t>
            </a:r>
          </a:p>
          <a:p>
            <a:pPr algn="ctr"/>
            <a:r>
              <a:rPr lang="hu-HU" dirty="0"/>
              <a:t>	yeild black pixel intensities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89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Why AND Logical Operator?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5FA8A5-15A6-4FF3-A692-7BBA761A32C6}"/>
              </a:ext>
            </a:extLst>
          </p:cNvPr>
          <p:cNvCxnSpPr/>
          <p:nvPr/>
        </p:nvCxnSpPr>
        <p:spPr>
          <a:xfrm>
            <a:off x="675201" y="2158935"/>
            <a:ext cx="308095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CA247-2E3C-4D9C-8620-29A4008D6085}"/>
              </a:ext>
            </a:extLst>
          </p:cNvPr>
          <p:cNvCxnSpPr/>
          <p:nvPr/>
        </p:nvCxnSpPr>
        <p:spPr>
          <a:xfrm>
            <a:off x="1568020" y="1592264"/>
            <a:ext cx="0" cy="28497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5DC8D2-1C63-485D-8755-457A854B6EE8}"/>
              </a:ext>
            </a:extLst>
          </p:cNvPr>
          <p:cNvSpPr txBox="1"/>
          <p:nvPr/>
        </p:nvSpPr>
        <p:spPr>
          <a:xfrm>
            <a:off x="1035329" y="159226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131F3-0782-4419-9C73-3950B46CE05C}"/>
              </a:ext>
            </a:extLst>
          </p:cNvPr>
          <p:cNvSpPr txBox="1"/>
          <p:nvPr/>
        </p:nvSpPr>
        <p:spPr>
          <a:xfrm>
            <a:off x="1801520" y="1592264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4729CA-1C8E-4729-B1C7-C82A12CA031D}"/>
              </a:ext>
            </a:extLst>
          </p:cNvPr>
          <p:cNvCxnSpPr/>
          <p:nvPr/>
        </p:nvCxnSpPr>
        <p:spPr>
          <a:xfrm>
            <a:off x="2316263" y="1592263"/>
            <a:ext cx="0" cy="28497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58B5B-44A3-47CC-A168-44D7C55D04D0}"/>
              </a:ext>
            </a:extLst>
          </p:cNvPr>
          <p:cNvSpPr txBox="1"/>
          <p:nvPr/>
        </p:nvSpPr>
        <p:spPr>
          <a:xfrm>
            <a:off x="2404952" y="160972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x </a:t>
            </a:r>
            <a:r>
              <a:rPr lang="hu-HU" sz="2400" b="1" dirty="0"/>
              <a:t>AND </a:t>
            </a:r>
            <a:r>
              <a:rPr lang="hu-HU" sz="2400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1B704-D629-48DB-A4D2-4CA455FE76FE}"/>
              </a:ext>
            </a:extLst>
          </p:cNvPr>
          <p:cNvSpPr txBox="1"/>
          <p:nvPr/>
        </p:nvSpPr>
        <p:spPr>
          <a:xfrm>
            <a:off x="1035329" y="23203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4FB0A-BD82-453F-8BED-A06EFDFFC9D3}"/>
              </a:ext>
            </a:extLst>
          </p:cNvPr>
          <p:cNvSpPr txBox="1"/>
          <p:nvPr/>
        </p:nvSpPr>
        <p:spPr>
          <a:xfrm>
            <a:off x="1745780" y="22945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F6AB6-860E-4A1F-8832-C2B2C4A0DC4C}"/>
              </a:ext>
            </a:extLst>
          </p:cNvPr>
          <p:cNvSpPr txBox="1"/>
          <p:nvPr/>
        </p:nvSpPr>
        <p:spPr>
          <a:xfrm>
            <a:off x="2789021" y="23028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66E1B-5A04-4A6D-9FE0-83E5B226CE21}"/>
              </a:ext>
            </a:extLst>
          </p:cNvPr>
          <p:cNvSpPr txBox="1"/>
          <p:nvPr/>
        </p:nvSpPr>
        <p:spPr>
          <a:xfrm>
            <a:off x="1035329" y="28077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804670-E072-48E4-BD9A-9C2A7A3B95AB}"/>
              </a:ext>
            </a:extLst>
          </p:cNvPr>
          <p:cNvSpPr txBox="1"/>
          <p:nvPr/>
        </p:nvSpPr>
        <p:spPr>
          <a:xfrm>
            <a:off x="1745780" y="27819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083C8-D465-4C59-89AB-FA1B1D8CDCDE}"/>
              </a:ext>
            </a:extLst>
          </p:cNvPr>
          <p:cNvSpPr txBox="1"/>
          <p:nvPr/>
        </p:nvSpPr>
        <p:spPr>
          <a:xfrm>
            <a:off x="2789021" y="28067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3FD88-AF5C-45B1-96DB-04922E2342C3}"/>
              </a:ext>
            </a:extLst>
          </p:cNvPr>
          <p:cNvSpPr txBox="1"/>
          <p:nvPr/>
        </p:nvSpPr>
        <p:spPr>
          <a:xfrm>
            <a:off x="1035329" y="3323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83A502-A338-45B0-93D5-E091AE426AB5}"/>
              </a:ext>
            </a:extLst>
          </p:cNvPr>
          <p:cNvSpPr txBox="1"/>
          <p:nvPr/>
        </p:nvSpPr>
        <p:spPr>
          <a:xfrm>
            <a:off x="1745780" y="32974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956E-B362-4772-9F44-9C2CC5EC0402}"/>
              </a:ext>
            </a:extLst>
          </p:cNvPr>
          <p:cNvSpPr txBox="1"/>
          <p:nvPr/>
        </p:nvSpPr>
        <p:spPr>
          <a:xfrm>
            <a:off x="2789021" y="33386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7E7BF-519D-49D6-BC6E-055E40D12E6D}"/>
              </a:ext>
            </a:extLst>
          </p:cNvPr>
          <p:cNvSpPr txBox="1"/>
          <p:nvPr/>
        </p:nvSpPr>
        <p:spPr>
          <a:xfrm>
            <a:off x="1035329" y="38387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571C6-5290-49EB-9280-7CB88C532D6C}"/>
              </a:ext>
            </a:extLst>
          </p:cNvPr>
          <p:cNvSpPr txBox="1"/>
          <p:nvPr/>
        </p:nvSpPr>
        <p:spPr>
          <a:xfrm>
            <a:off x="1745780" y="38129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87C43-7133-4213-A62E-A59F5DCBE573}"/>
              </a:ext>
            </a:extLst>
          </p:cNvPr>
          <p:cNvSpPr txBox="1"/>
          <p:nvPr/>
        </p:nvSpPr>
        <p:spPr>
          <a:xfrm>
            <a:off x="2789021" y="38458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A6D3-B059-4D9B-AD60-C3CDD1B72001}"/>
              </a:ext>
            </a:extLst>
          </p:cNvPr>
          <p:cNvSpPr txBox="1"/>
          <p:nvPr/>
        </p:nvSpPr>
        <p:spPr>
          <a:xfrm>
            <a:off x="6306741" y="1592263"/>
            <a:ext cx="21291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[1 1 1 1 1 1 1 1]</a:t>
            </a:r>
          </a:p>
          <a:p>
            <a:pPr algn="ctr"/>
            <a:endParaRPr lang="hu-HU" dirty="0"/>
          </a:p>
          <a:p>
            <a:pPr algn="ctr"/>
            <a:r>
              <a:rPr lang="hu-HU" sz="2800" b="1" dirty="0">
                <a:solidFill>
                  <a:srgbClr val="FFC000"/>
                </a:solidFill>
              </a:rPr>
              <a:t>AND</a:t>
            </a:r>
            <a:endParaRPr lang="hu-HU" b="1" dirty="0">
              <a:solidFill>
                <a:srgbClr val="FFC000"/>
              </a:solidFill>
            </a:endParaRPr>
          </a:p>
          <a:p>
            <a:pPr algn="ctr"/>
            <a:endParaRPr lang="hu-HU" b="1" dirty="0">
              <a:solidFill>
                <a:srgbClr val="FFC000"/>
              </a:solidFill>
            </a:endParaRPr>
          </a:p>
          <a:p>
            <a:pPr algn="ctr"/>
            <a:r>
              <a:rPr lang="hu-HU" sz="2400" b="1" dirty="0"/>
              <a:t>[1 0 1 0 1 1 0 0]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050B90-4037-4F36-BF29-745D093457A0}"/>
              </a:ext>
            </a:extLst>
          </p:cNvPr>
          <p:cNvCxnSpPr/>
          <p:nvPr/>
        </p:nvCxnSpPr>
        <p:spPr>
          <a:xfrm>
            <a:off x="5543550" y="3693315"/>
            <a:ext cx="3848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9C331B-98BB-4BB9-97F6-3FA5FACF2AD2}"/>
              </a:ext>
            </a:extLst>
          </p:cNvPr>
          <p:cNvSpPr txBox="1"/>
          <p:nvPr/>
        </p:nvSpPr>
        <p:spPr>
          <a:xfrm>
            <a:off x="6306741" y="398030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[1 0 1 0 1 1 0 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05CE9-6342-4373-B8FE-0826A411E0B8}"/>
              </a:ext>
            </a:extLst>
          </p:cNvPr>
          <p:cNvSpPr txBox="1"/>
          <p:nvPr/>
        </p:nvSpPr>
        <p:spPr>
          <a:xfrm>
            <a:off x="814508" y="4699065"/>
            <a:ext cx="217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truth table of the</a:t>
            </a:r>
          </a:p>
          <a:p>
            <a:pPr algn="ctr"/>
            <a:r>
              <a:rPr lang="hu-HU" b="1" i="1" dirty="0"/>
              <a:t>AND logical </a:t>
            </a:r>
            <a:r>
              <a:rPr lang="hu-HU" i="1" dirty="0"/>
              <a:t>operator</a:t>
            </a:r>
            <a:endParaRPr lang="en-GB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9267DC-AD24-4FAA-B65D-081558312F13}"/>
              </a:ext>
            </a:extLst>
          </p:cNvPr>
          <p:cNvSpPr txBox="1"/>
          <p:nvPr/>
        </p:nvSpPr>
        <p:spPr>
          <a:xfrm>
            <a:off x="5046108" y="4804072"/>
            <a:ext cx="510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CONCLUSION</a:t>
            </a:r>
            <a:r>
              <a:rPr lang="hu-HU" dirty="0"/>
              <a:t>: using white pixel intensities (</a:t>
            </a:r>
            <a:r>
              <a:rPr lang="hu-HU" b="1" dirty="0"/>
              <a:t>1</a:t>
            </a:r>
            <a:r>
              <a:rPr lang="hu-HU" dirty="0"/>
              <a:t> values)</a:t>
            </a:r>
          </a:p>
          <a:p>
            <a:pPr algn="ctr"/>
            <a:r>
              <a:rPr lang="hu-HU" dirty="0"/>
              <a:t>    combining with AND logical operator always </a:t>
            </a:r>
          </a:p>
          <a:p>
            <a:pPr algn="ctr"/>
            <a:r>
              <a:rPr lang="hu-HU" dirty="0"/>
              <a:t>	yeild the original pixel intensity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095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1343025" y="1173163"/>
            <a:ext cx="857183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Hough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Paul Hough </a:t>
            </a:r>
            <a:r>
              <a:rPr lang="hu-HU" dirty="0">
                <a:latin typeface="Trebuchet MS" panose="020B0603020202020204" pitchFamily="34" charset="0"/>
              </a:rPr>
              <a:t>in </a:t>
            </a:r>
            <a:r>
              <a:rPr lang="hu-HU" b="1" dirty="0">
                <a:latin typeface="Trebuchet MS" panose="020B0603020202020204" pitchFamily="34" charset="0"/>
              </a:rPr>
              <a:t>1962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he Hough transform as it is universally used today was invented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</a:rPr>
              <a:t>		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by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Richard Duda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and 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Peter Hart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in </a:t>
            </a:r>
            <a:r>
              <a:rPr lang="en-GB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1972</a:t>
            </a:r>
            <a:endParaRPr lang="hu-HU" b="1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</a:endParaRPr>
          </a:p>
          <a:p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generalized Hough transform</a:t>
            </a:r>
            <a:r>
              <a:rPr lang="hu-HU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”</a:t>
            </a:r>
          </a:p>
          <a:p>
            <a:endParaRPr lang="hu-HU" i="1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so after applying the edge detection kernel: we can find lines </a:t>
            </a: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in the transformed image </a:t>
            </a: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THIS IS WHAT WE NEED FOR SHOWING THE LANES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driving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lanes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are more or less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straight lines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 the image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we process with computer vision related algorithms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68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6A9EF9-8D01-4A15-B119-5CE665C553AE}"/>
              </a:ext>
            </a:extLst>
          </p:cNvPr>
          <p:cNvCxnSpPr/>
          <p:nvPr/>
        </p:nvCxnSpPr>
        <p:spPr>
          <a:xfrm flipV="1">
            <a:off x="1743075" y="21484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54BC-536A-4CF0-8B98-7F2C4AB3FBFD}"/>
              </a:ext>
            </a:extLst>
          </p:cNvPr>
          <p:cNvCxnSpPr/>
          <p:nvPr/>
        </p:nvCxnSpPr>
        <p:spPr>
          <a:xfrm>
            <a:off x="1504950" y="38248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BF3A9-4CB0-448F-B244-017EDBD345F8}"/>
              </a:ext>
            </a:extLst>
          </p:cNvPr>
          <p:cNvSpPr txBox="1"/>
          <p:nvPr/>
        </p:nvSpPr>
        <p:spPr>
          <a:xfrm>
            <a:off x="3569518" y="36247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D5594-E2E7-4F1B-B9B6-2019FE45DCD3}"/>
              </a:ext>
            </a:extLst>
          </p:cNvPr>
          <p:cNvSpPr txBox="1"/>
          <p:nvPr/>
        </p:nvSpPr>
        <p:spPr>
          <a:xfrm>
            <a:off x="1605765" y="17541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7870DE-30A2-476A-AADF-A4D3FACC3DAE}"/>
              </a:ext>
            </a:extLst>
          </p:cNvPr>
          <p:cNvCxnSpPr>
            <a:cxnSpLocks/>
          </p:cNvCxnSpPr>
          <p:nvPr/>
        </p:nvCxnSpPr>
        <p:spPr>
          <a:xfrm>
            <a:off x="1981201" y="26638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D0817-095B-4DEB-AF9F-77D9DE773878}"/>
              </a:ext>
            </a:extLst>
          </p:cNvPr>
          <p:cNvSpPr txBox="1"/>
          <p:nvPr/>
        </p:nvSpPr>
        <p:spPr>
          <a:xfrm>
            <a:off x="1063496" y="4470181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Cartesian coordinate system </a:t>
            </a:r>
            <a:r>
              <a:rPr lang="hu-HU" i="1" dirty="0"/>
              <a:t>is fine</a:t>
            </a:r>
          </a:p>
          <a:p>
            <a:pPr algn="ctr"/>
            <a:r>
              <a:rPr lang="hu-HU" i="1" dirty="0"/>
              <a:t>but there is a huge problem:</a:t>
            </a:r>
          </a:p>
          <a:p>
            <a:pPr algn="ctr"/>
            <a:r>
              <a:rPr lang="hu-HU" i="1" dirty="0">
                <a:solidFill>
                  <a:srgbClr val="FF0000"/>
                </a:solidFill>
              </a:rPr>
              <a:t>we can not represent vertical lines</a:t>
            </a:r>
          </a:p>
          <a:p>
            <a:pPr algn="ctr"/>
            <a:r>
              <a:rPr lang="hu-HU" i="1" dirty="0"/>
              <a:t>(infinite slope problem)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A472-DCDA-491D-949E-F5247E03EB49}"/>
              </a:ext>
            </a:extLst>
          </p:cNvPr>
          <p:cNvSpPr txBox="1"/>
          <p:nvPr/>
        </p:nvSpPr>
        <p:spPr>
          <a:xfrm>
            <a:off x="2678299" y="277498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m x + b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/>
          <p:nvPr/>
        </p:nvCxnSpPr>
        <p:spPr>
          <a:xfrm flipV="1">
            <a:off x="7562850" y="21484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/>
          <p:nvPr/>
        </p:nvCxnSpPr>
        <p:spPr>
          <a:xfrm>
            <a:off x="7324725" y="38248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9389293" y="36247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7425540" y="17541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99B81B-F765-460D-B18A-B3590C414F8F}"/>
              </a:ext>
            </a:extLst>
          </p:cNvPr>
          <p:cNvCxnSpPr>
            <a:cxnSpLocks/>
          </p:cNvCxnSpPr>
          <p:nvPr/>
        </p:nvCxnSpPr>
        <p:spPr>
          <a:xfrm>
            <a:off x="7800976" y="26638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5B2387-D609-4F81-9176-CD000C044CDB}"/>
              </a:ext>
            </a:extLst>
          </p:cNvPr>
          <p:cNvSpPr txBox="1"/>
          <p:nvPr/>
        </p:nvSpPr>
        <p:spPr>
          <a:xfrm>
            <a:off x="6759972" y="4470181"/>
            <a:ext cx="3739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polar coordinate system </a:t>
            </a:r>
            <a:r>
              <a:rPr lang="hu-HU" i="1" dirty="0"/>
              <a:t>is better</a:t>
            </a:r>
          </a:p>
          <a:p>
            <a:pPr algn="ctr"/>
            <a:r>
              <a:rPr lang="hu-HU" i="1" dirty="0"/>
              <a:t>but here we have to deal with</a:t>
            </a:r>
          </a:p>
          <a:p>
            <a:pPr algn="ctr"/>
            <a:r>
              <a:rPr lang="hu-HU" i="1" dirty="0"/>
              <a:t> other parameters</a:t>
            </a:r>
          </a:p>
          <a:p>
            <a:pPr algn="ctr"/>
            <a:r>
              <a:rPr lang="hu-HU" i="1" dirty="0"/>
              <a:t>(maybe a bit more complex approach)</a:t>
            </a:r>
          </a:p>
          <a:p>
            <a:pPr algn="ctr"/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BBBA8-24B0-4669-B57E-6828158DB897}"/>
              </a:ext>
            </a:extLst>
          </p:cNvPr>
          <p:cNvSpPr txBox="1"/>
          <p:nvPr/>
        </p:nvSpPr>
        <p:spPr>
          <a:xfrm>
            <a:off x="7709685" y="30591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38ACB5-519B-462F-9C26-2D454B1AAF5F}"/>
              </a:ext>
            </a:extLst>
          </p:cNvPr>
          <p:cNvCxnSpPr/>
          <p:nvPr/>
        </p:nvCxnSpPr>
        <p:spPr>
          <a:xfrm flipV="1">
            <a:off x="7562850" y="3026846"/>
            <a:ext cx="657225" cy="77307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966781" y="38759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06B93-5214-4E6B-BD76-DA46B6DA5195}"/>
              </a:ext>
            </a:extLst>
          </p:cNvPr>
          <p:cNvSpPr txBox="1"/>
          <p:nvPr/>
        </p:nvSpPr>
        <p:spPr>
          <a:xfrm>
            <a:off x="1094573" y="386281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307CFBFD-E298-4691-9F92-D3E1AC688B49}"/>
              </a:ext>
            </a:extLst>
          </p:cNvPr>
          <p:cNvSpPr/>
          <p:nvPr/>
        </p:nvSpPr>
        <p:spPr>
          <a:xfrm>
            <a:off x="7623960" y="3533299"/>
            <a:ext cx="342230" cy="563005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FB5F99-E1CE-4AA9-82CB-41EB95C9850F}"/>
              </a:ext>
            </a:extLst>
          </p:cNvPr>
          <p:cNvSpPr txBox="1"/>
          <p:nvPr/>
        </p:nvSpPr>
        <p:spPr>
          <a:xfrm>
            <a:off x="7667618" y="35274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3A96D9-17B9-4176-867E-0C3B5D7C7EE8}"/>
              </a:ext>
            </a:extLst>
          </p:cNvPr>
          <p:cNvSpPr txBox="1"/>
          <p:nvPr/>
        </p:nvSpPr>
        <p:spPr>
          <a:xfrm>
            <a:off x="8520305" y="2717283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 = x cos </a:t>
            </a:r>
            <a:r>
              <a:rPr lang="el-GR" b="1" dirty="0"/>
              <a:t>δ</a:t>
            </a:r>
            <a:r>
              <a:rPr lang="hu-HU" b="1" dirty="0"/>
              <a:t> + y sin </a:t>
            </a:r>
            <a:r>
              <a:rPr lang="el-GR" b="1" dirty="0"/>
              <a:t>δ</a:t>
            </a:r>
            <a:endParaRPr lang="en-GB" b="1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BB71CC0-0BFC-4CE3-B51B-AC0377F95DF0}"/>
              </a:ext>
            </a:extLst>
          </p:cNvPr>
          <p:cNvCxnSpPr>
            <a:cxnSpLocks/>
          </p:cNvCxnSpPr>
          <p:nvPr/>
        </p:nvCxnSpPr>
        <p:spPr>
          <a:xfrm>
            <a:off x="5010150" y="2994579"/>
            <a:ext cx="14478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FEE36F3-D2E2-4F4B-9371-3AB7C048F859}"/>
              </a:ext>
            </a:extLst>
          </p:cNvPr>
          <p:cNvSpPr txBox="1"/>
          <p:nvPr/>
        </p:nvSpPr>
        <p:spPr>
          <a:xfrm>
            <a:off x="4989808" y="3158134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TRANSFORM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86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/>
          <p:nvPr/>
        </p:nvCxnSpPr>
        <p:spPr>
          <a:xfrm flipV="1">
            <a:off x="2295525" y="20341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/>
          <p:nvPr/>
        </p:nvCxnSpPr>
        <p:spPr>
          <a:xfrm>
            <a:off x="2057400" y="37105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121968" y="35104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2158215" y="16398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99B81B-F765-460D-B18A-B3590C414F8F}"/>
              </a:ext>
            </a:extLst>
          </p:cNvPr>
          <p:cNvCxnSpPr>
            <a:cxnSpLocks/>
          </p:cNvCxnSpPr>
          <p:nvPr/>
        </p:nvCxnSpPr>
        <p:spPr>
          <a:xfrm>
            <a:off x="2533651" y="25495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5B2387-D609-4F81-9176-CD000C044CDB}"/>
              </a:ext>
            </a:extLst>
          </p:cNvPr>
          <p:cNvSpPr txBox="1"/>
          <p:nvPr/>
        </p:nvSpPr>
        <p:spPr>
          <a:xfrm>
            <a:off x="1492647" y="4355881"/>
            <a:ext cx="3739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polar coordinate system </a:t>
            </a:r>
            <a:r>
              <a:rPr lang="hu-HU" i="1" dirty="0"/>
              <a:t>is better</a:t>
            </a:r>
          </a:p>
          <a:p>
            <a:pPr algn="ctr"/>
            <a:r>
              <a:rPr lang="hu-HU" i="1" dirty="0"/>
              <a:t>but here we have to deal with</a:t>
            </a:r>
          </a:p>
          <a:p>
            <a:pPr algn="ctr"/>
            <a:r>
              <a:rPr lang="hu-HU" i="1" dirty="0"/>
              <a:t> other parameters</a:t>
            </a:r>
          </a:p>
          <a:p>
            <a:pPr algn="ctr"/>
            <a:r>
              <a:rPr lang="hu-HU" i="1" dirty="0"/>
              <a:t>(maybe a bit more complex approach)</a:t>
            </a:r>
          </a:p>
          <a:p>
            <a:pPr algn="ctr"/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BBBA8-24B0-4669-B57E-6828158DB897}"/>
              </a:ext>
            </a:extLst>
          </p:cNvPr>
          <p:cNvSpPr txBox="1"/>
          <p:nvPr/>
        </p:nvSpPr>
        <p:spPr>
          <a:xfrm>
            <a:off x="2442360" y="29448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38ACB5-519B-462F-9C26-2D454B1AAF5F}"/>
              </a:ext>
            </a:extLst>
          </p:cNvPr>
          <p:cNvCxnSpPr/>
          <p:nvPr/>
        </p:nvCxnSpPr>
        <p:spPr>
          <a:xfrm flipV="1">
            <a:off x="2295525" y="2912546"/>
            <a:ext cx="657225" cy="77307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1699456" y="37616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307CFBFD-E298-4691-9F92-D3E1AC688B49}"/>
              </a:ext>
            </a:extLst>
          </p:cNvPr>
          <p:cNvSpPr/>
          <p:nvPr/>
        </p:nvSpPr>
        <p:spPr>
          <a:xfrm>
            <a:off x="2356635" y="3418999"/>
            <a:ext cx="342230" cy="563005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FB5F99-E1CE-4AA9-82CB-41EB95C9850F}"/>
              </a:ext>
            </a:extLst>
          </p:cNvPr>
          <p:cNvSpPr txBox="1"/>
          <p:nvPr/>
        </p:nvSpPr>
        <p:spPr>
          <a:xfrm>
            <a:off x="2400293" y="34131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3A96D9-17B9-4176-867E-0C3B5D7C7EE8}"/>
              </a:ext>
            </a:extLst>
          </p:cNvPr>
          <p:cNvSpPr txBox="1"/>
          <p:nvPr/>
        </p:nvSpPr>
        <p:spPr>
          <a:xfrm>
            <a:off x="3252980" y="2602983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 = x cos </a:t>
            </a:r>
            <a:r>
              <a:rPr lang="el-GR" b="1" dirty="0"/>
              <a:t>δ</a:t>
            </a:r>
            <a:r>
              <a:rPr lang="hu-HU" b="1" dirty="0"/>
              <a:t> + y sin </a:t>
            </a:r>
            <a:r>
              <a:rPr lang="el-GR" b="1" dirty="0"/>
              <a:t>δ</a:t>
            </a:r>
            <a:endParaRPr lang="en-GB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3974F-6E57-4C82-8595-E154D9F59A95}"/>
              </a:ext>
            </a:extLst>
          </p:cNvPr>
          <p:cNvCxnSpPr/>
          <p:nvPr/>
        </p:nvCxnSpPr>
        <p:spPr>
          <a:xfrm flipV="1">
            <a:off x="7315200" y="2037238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E87BEA-040B-4FBF-8D14-2D880E726F4E}"/>
              </a:ext>
            </a:extLst>
          </p:cNvPr>
          <p:cNvCxnSpPr/>
          <p:nvPr/>
        </p:nvCxnSpPr>
        <p:spPr>
          <a:xfrm>
            <a:off x="7077075" y="3713638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229A7-AD85-4A46-91DE-BEF943BBB540}"/>
              </a:ext>
            </a:extLst>
          </p:cNvPr>
          <p:cNvSpPr txBox="1"/>
          <p:nvPr/>
        </p:nvSpPr>
        <p:spPr>
          <a:xfrm>
            <a:off x="9141643" y="35136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B8857-8216-4450-95CC-DFBD5B39410B}"/>
              </a:ext>
            </a:extLst>
          </p:cNvPr>
          <p:cNvSpPr txBox="1"/>
          <p:nvPr/>
        </p:nvSpPr>
        <p:spPr>
          <a:xfrm>
            <a:off x="7177890" y="16430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9C7AB0-8092-4BB6-9348-DBF3395A01DA}"/>
              </a:ext>
            </a:extLst>
          </p:cNvPr>
          <p:cNvSpPr txBox="1"/>
          <p:nvPr/>
        </p:nvSpPr>
        <p:spPr>
          <a:xfrm>
            <a:off x="6795192" y="4359016"/>
            <a:ext cx="3174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parameter space: </a:t>
            </a:r>
            <a:r>
              <a:rPr lang="hu-HU" i="1" dirty="0"/>
              <a:t>in this system</a:t>
            </a:r>
          </a:p>
          <a:p>
            <a:pPr algn="ctr"/>
            <a:r>
              <a:rPr lang="hu-HU" i="1" dirty="0"/>
              <a:t>every single line is a point</a:t>
            </a:r>
          </a:p>
          <a:p>
            <a:pPr algn="ctr"/>
            <a:endParaRPr lang="en-GB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C809F2-45F5-47F7-B19C-F8708539B71F}"/>
              </a:ext>
            </a:extLst>
          </p:cNvPr>
          <p:cNvSpPr txBox="1"/>
          <p:nvPr/>
        </p:nvSpPr>
        <p:spPr>
          <a:xfrm>
            <a:off x="6719131" y="376477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8043117" y="2929492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12BF5-FB1F-43EF-8CA0-7903ED47E188}"/>
              </a:ext>
            </a:extLst>
          </p:cNvPr>
          <p:cNvSpPr txBox="1"/>
          <p:nvPr/>
        </p:nvSpPr>
        <p:spPr>
          <a:xfrm>
            <a:off x="8220075" y="2601853"/>
            <a:ext cx="863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(r’,</a:t>
            </a:r>
            <a:r>
              <a:rPr lang="el-GR" sz="2000" b="1" dirty="0"/>
              <a:t> δ</a:t>
            </a:r>
            <a:r>
              <a:rPr lang="hu-HU" sz="2000" b="1" dirty="0"/>
              <a:t>’) 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32830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E55BF6-1242-4085-8E69-3DB06EF9F958}"/>
              </a:ext>
            </a:extLst>
          </p:cNvPr>
          <p:cNvCxnSpPr>
            <a:cxnSpLocks/>
          </p:cNvCxnSpPr>
          <p:nvPr/>
        </p:nvCxnSpPr>
        <p:spPr>
          <a:xfrm flipH="1" flipV="1">
            <a:off x="1712560" y="2817851"/>
            <a:ext cx="1970016" cy="1877542"/>
          </a:xfrm>
          <a:prstGeom prst="line">
            <a:avLst/>
          </a:prstGeom>
          <a:ln w="285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F6DE0-DBB4-417A-813A-943951E25C06}"/>
              </a:ext>
            </a:extLst>
          </p:cNvPr>
          <p:cNvCxnSpPr>
            <a:cxnSpLocks/>
          </p:cNvCxnSpPr>
          <p:nvPr/>
        </p:nvCxnSpPr>
        <p:spPr>
          <a:xfrm>
            <a:off x="1471513" y="3162915"/>
            <a:ext cx="1438353" cy="5485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4B1AFF-E810-4D2E-B48E-4AC2C87E02B2}"/>
              </a:ext>
            </a:extLst>
          </p:cNvPr>
          <p:cNvCxnSpPr>
            <a:cxnSpLocks/>
          </p:cNvCxnSpPr>
          <p:nvPr/>
        </p:nvCxnSpPr>
        <p:spPr>
          <a:xfrm flipV="1">
            <a:off x="1686716" y="2614205"/>
            <a:ext cx="1042138" cy="92818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A8A8D3-6200-4FC6-811C-CEDE3B2A87CA}"/>
              </a:ext>
            </a:extLst>
          </p:cNvPr>
          <p:cNvCxnSpPr>
            <a:cxnSpLocks/>
          </p:cNvCxnSpPr>
          <p:nvPr/>
        </p:nvCxnSpPr>
        <p:spPr>
          <a:xfrm flipV="1">
            <a:off x="1973609" y="2481099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985156" y="3093806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19A0EE-A72D-4FC6-BEDC-69EFC9B914A3}"/>
              </a:ext>
            </a:extLst>
          </p:cNvPr>
          <p:cNvCxnSpPr>
            <a:cxnSpLocks/>
          </p:cNvCxnSpPr>
          <p:nvPr/>
        </p:nvCxnSpPr>
        <p:spPr>
          <a:xfrm>
            <a:off x="2558824" y="4163311"/>
            <a:ext cx="1438353" cy="5485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DD16F5-03D5-4F81-8253-712B5D20E6D0}"/>
              </a:ext>
            </a:extLst>
          </p:cNvPr>
          <p:cNvCxnSpPr>
            <a:cxnSpLocks/>
          </p:cNvCxnSpPr>
          <p:nvPr/>
        </p:nvCxnSpPr>
        <p:spPr>
          <a:xfrm flipV="1">
            <a:off x="2774027" y="3614601"/>
            <a:ext cx="1042138" cy="92818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DDA271-1B43-451C-8429-92567BF3D176}"/>
              </a:ext>
            </a:extLst>
          </p:cNvPr>
          <p:cNvCxnSpPr>
            <a:cxnSpLocks/>
          </p:cNvCxnSpPr>
          <p:nvPr/>
        </p:nvCxnSpPr>
        <p:spPr>
          <a:xfrm flipV="1">
            <a:off x="3060920" y="3481495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3090847" y="4105284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1882893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525B3-2290-4AA7-861C-B691800AD5BD}"/>
              </a:ext>
            </a:extLst>
          </p:cNvPr>
          <p:cNvSpPr txBox="1"/>
          <p:nvPr/>
        </p:nvSpPr>
        <p:spPr>
          <a:xfrm>
            <a:off x="1343025" y="1173163"/>
            <a:ext cx="10152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 first of all we have to apply some kind of edge detection algorithm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(Laplacian edge detection or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Canny algorithm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then we have to consider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all the points (r,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that form the edges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that we’ve found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Canny algorithm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if we plot the family of lines that goes through a given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(r’,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’)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point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then we get sinusoid curve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Basically we create all the lines for a given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(r’,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’)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point with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constraints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0 &lt; r &lt; image_diagonal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0 &lt; 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&lt; 2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π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just have to do the same operation for all the points: if the curves of 2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different points intersect that means that both points belongs to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same line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threshold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number of intersects 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8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97BF8-B3A9-48C3-9186-7DE1C944D075}"/>
              </a:ext>
            </a:extLst>
          </p:cNvPr>
          <p:cNvSpPr txBox="1"/>
          <p:nvPr/>
        </p:nvSpPr>
        <p:spPr>
          <a:xfrm>
            <a:off x="1545661" y="1401026"/>
            <a:ext cx="93149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The main problem of computer vision is that we have to</a:t>
            </a:r>
          </a:p>
          <a:p>
            <a:r>
              <a:rPr lang="hu-HU" sz="2400" dirty="0"/>
              <a:t>	preprocess the image and turn it into </a:t>
            </a:r>
            <a:r>
              <a:rPr lang="hu-HU" sz="2400" b="1" dirty="0"/>
              <a:t>numerical values</a:t>
            </a:r>
          </a:p>
          <a:p>
            <a:endParaRPr lang="hu-HU" sz="2400" b="1" dirty="0"/>
          </a:p>
          <a:p>
            <a:r>
              <a:rPr lang="hu-HU" sz="2400" b="1" dirty="0"/>
              <a:t>		</a:t>
            </a:r>
            <a:r>
              <a:rPr lang="hu-HU" sz="2400" b="1" dirty="0">
                <a:sym typeface="Wingdings" panose="05000000000000000000" pitchFamily="2" charset="2"/>
              </a:rPr>
              <a:t> grayscale images: </a:t>
            </a:r>
            <a:r>
              <a:rPr lang="hu-HU" sz="2400" dirty="0">
                <a:sym typeface="Wingdings" panose="05000000000000000000" pitchFamily="2" charset="2"/>
              </a:rPr>
              <a:t>each pixel typically consists of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</a:t>
            </a:r>
            <a:r>
              <a:rPr lang="hu-HU" sz="2400" b="1" dirty="0">
                <a:sym typeface="Wingdings" panose="05000000000000000000" pitchFamily="2" charset="2"/>
              </a:rPr>
              <a:t>8 </a:t>
            </a:r>
            <a:r>
              <a:rPr lang="hu-HU" sz="2400" dirty="0">
                <a:sym typeface="Wingdings" panose="05000000000000000000" pitchFamily="2" charset="2"/>
              </a:rPr>
              <a:t>bits (</a:t>
            </a:r>
            <a:r>
              <a:rPr lang="hu-HU" sz="2400" b="1" dirty="0">
                <a:sym typeface="Wingdings" panose="05000000000000000000" pitchFamily="2" charset="2"/>
              </a:rPr>
              <a:t>1</a:t>
            </a:r>
            <a:r>
              <a:rPr lang="hu-HU" sz="2400" dirty="0">
                <a:sym typeface="Wingdings" panose="05000000000000000000" pitchFamily="2" charset="2"/>
              </a:rPr>
              <a:t> byte) for grayscale images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		There are </a:t>
            </a:r>
            <a:r>
              <a:rPr lang="hu-HU" sz="2400" b="1" dirty="0">
                <a:sym typeface="Wingdings" panose="05000000000000000000" pitchFamily="2" charset="2"/>
              </a:rPr>
              <a:t>256</a:t>
            </a:r>
            <a:r>
              <a:rPr lang="hu-HU" sz="2400" dirty="0">
                <a:sym typeface="Wingdings" panose="05000000000000000000" pitchFamily="2" charset="2"/>
              </a:rPr>
              <a:t> possible grayscale colors 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 </a:t>
            </a:r>
            <a:r>
              <a:rPr lang="hu-HU" sz="2400" b="1" dirty="0">
                <a:sym typeface="Wingdings" panose="05000000000000000000" pitchFamily="2" charset="2"/>
              </a:rPr>
              <a:t>color images</a:t>
            </a:r>
            <a:r>
              <a:rPr lang="hu-HU" sz="2400" dirty="0">
                <a:sym typeface="Wingdings" panose="05000000000000000000" pitchFamily="2" charset="2"/>
              </a:rPr>
              <a:t>: each pixel typically consists of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</a:t>
            </a:r>
            <a:r>
              <a:rPr lang="hu-HU" sz="2400" b="1" dirty="0">
                <a:sym typeface="Wingdings" panose="05000000000000000000" pitchFamily="2" charset="2"/>
              </a:rPr>
              <a:t>24 </a:t>
            </a:r>
            <a:r>
              <a:rPr lang="hu-HU" sz="2400" dirty="0">
                <a:sym typeface="Wingdings" panose="05000000000000000000" pitchFamily="2" charset="2"/>
              </a:rPr>
              <a:t>bits (</a:t>
            </a:r>
            <a:r>
              <a:rPr lang="hu-HU" sz="2400" b="1" dirty="0">
                <a:sym typeface="Wingdings" panose="05000000000000000000" pitchFamily="2" charset="2"/>
              </a:rPr>
              <a:t>3</a:t>
            </a:r>
            <a:r>
              <a:rPr lang="hu-HU" sz="2400" dirty="0">
                <a:sym typeface="Wingdings" panose="05000000000000000000" pitchFamily="2" charset="2"/>
              </a:rPr>
              <a:t> byte) for color images (</a:t>
            </a:r>
            <a:r>
              <a:rPr lang="hu-HU" sz="2400" b="1" dirty="0">
                <a:sym typeface="Wingdings" panose="05000000000000000000" pitchFamily="2" charset="2"/>
              </a:rPr>
              <a:t>RGB</a:t>
            </a:r>
            <a:r>
              <a:rPr lang="hu-HU" sz="2400" dirty="0">
                <a:sym typeface="Wingdings" panose="05000000000000000000" pitchFamily="2" charset="2"/>
              </a:rPr>
              <a:t> components)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		There are ~ </a:t>
            </a:r>
            <a:r>
              <a:rPr lang="hu-HU" sz="2400" b="1" dirty="0">
                <a:sym typeface="Wingdings" panose="05000000000000000000" pitchFamily="2" charset="2"/>
              </a:rPr>
              <a:t>16 million</a:t>
            </a:r>
            <a:r>
              <a:rPr lang="hu-HU" sz="2400" dirty="0">
                <a:sym typeface="Wingdings" panose="05000000000000000000" pitchFamily="2" charset="2"/>
              </a:rPr>
              <a:t> colors</a:t>
            </a:r>
          </a:p>
        </p:txBody>
      </p:sp>
    </p:spTree>
    <p:extLst>
      <p:ext uri="{BB962C8B-B14F-4D97-AF65-F5344CB8AC3E}">
        <p14:creationId xmlns:p14="http://schemas.microsoft.com/office/powerpoint/2010/main" val="281663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595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V="1">
            <a:off x="1867742" y="3524170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01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 flipV="1">
            <a:off x="1743076" y="3691604"/>
            <a:ext cx="400049" cy="102283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03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 flipV="1">
            <a:off x="1552576" y="4169684"/>
            <a:ext cx="881947" cy="17695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373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82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V="1">
            <a:off x="2409216" y="2979335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40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H="1" flipV="1">
            <a:off x="2257426" y="3276601"/>
            <a:ext cx="571499" cy="67627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44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H="1">
            <a:off x="1971676" y="3514645"/>
            <a:ext cx="1291059" cy="17695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01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0D783-1D4B-4847-BA72-F2A3D6DBB0CB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617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13B9E-AADE-4A84-A70A-5CC84C7FFD63}"/>
              </a:ext>
            </a:extLst>
          </p:cNvPr>
          <p:cNvCxnSpPr>
            <a:cxnSpLocks/>
          </p:cNvCxnSpPr>
          <p:nvPr/>
        </p:nvCxnSpPr>
        <p:spPr>
          <a:xfrm flipH="1" flipV="1">
            <a:off x="2888506" y="2504907"/>
            <a:ext cx="571499" cy="67627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97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875-BAC4-4A5C-A8CA-6D1C165E3C5E}"/>
              </a:ext>
            </a:extLst>
          </p:cNvPr>
          <p:cNvSpPr txBox="1"/>
          <p:nvPr/>
        </p:nvSpPr>
        <p:spPr>
          <a:xfrm>
            <a:off x="8528333" y="1661283"/>
            <a:ext cx="145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c</a:t>
            </a:r>
            <a:r>
              <a:rPr lang="hu-HU" i="1" dirty="0"/>
              <a:t>onvolutional</a:t>
            </a:r>
            <a:endParaRPr lang="en-GB" i="1" dirty="0"/>
          </a:p>
          <a:p>
            <a:pPr algn="ctr"/>
            <a:r>
              <a:rPr lang="hu-HU" i="1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8E30-4116-41BF-85AB-1CBDAF4A10BF}"/>
                  </a:ext>
                </a:extLst>
              </p:cNvPr>
              <p:cNvSpPr txBox="1"/>
              <p:nvPr/>
            </p:nvSpPr>
            <p:spPr>
              <a:xfrm>
                <a:off x="4473148" y="1297242"/>
                <a:ext cx="3272434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hu-HU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hu-HU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ctrlPr>
                                <a:rPr lang="hu-HU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𝐝𝐮</m:t>
                          </m:r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8E30-4116-41BF-85AB-1CBDAF4A1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148" y="1297242"/>
                <a:ext cx="3272434" cy="13744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B212C0-BD0F-45DB-AEAB-13DA8BE30866}"/>
              </a:ext>
            </a:extLst>
          </p:cNvPr>
          <p:cNvSpPr txBox="1"/>
          <p:nvPr/>
        </p:nvSpPr>
        <p:spPr>
          <a:xfrm>
            <a:off x="3476368" y="178439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(f ● g)(t) 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32B18-12E0-4E74-8786-20C1AF7283D2}"/>
              </a:ext>
            </a:extLst>
          </p:cNvPr>
          <p:cNvSpPr txBox="1"/>
          <p:nvPr/>
        </p:nvSpPr>
        <p:spPr>
          <a:xfrm>
            <a:off x="2265406" y="2858163"/>
            <a:ext cx="80895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 image processing </a:t>
            </a:r>
            <a:r>
              <a:rPr lang="hu-HU" b="1" dirty="0"/>
              <a:t>convolution</a:t>
            </a:r>
            <a:r>
              <a:rPr lang="hu-HU" dirty="0"/>
              <a:t> is </a:t>
            </a:r>
            <a:r>
              <a:rPr lang="hu-HU" b="1" i="1" dirty="0">
                <a:solidFill>
                  <a:srgbClr val="0070C0"/>
                </a:solidFill>
              </a:rPr>
              <a:t>the process of adding each element of the image</a:t>
            </a:r>
          </a:p>
          <a:p>
            <a:r>
              <a:rPr lang="hu-HU" b="1" i="1" dirty="0">
                <a:solidFill>
                  <a:srgbClr val="0070C0"/>
                </a:solidFill>
              </a:rPr>
              <a:t>	to its local neigbors</a:t>
            </a:r>
            <a:r>
              <a:rPr lang="en-GB" b="1" i="1" dirty="0">
                <a:solidFill>
                  <a:srgbClr val="0070C0"/>
                </a:solidFill>
              </a:rPr>
              <a:t> </a:t>
            </a:r>
            <a:r>
              <a:rPr lang="hu-HU" b="1" i="1" dirty="0">
                <a:solidFill>
                  <a:srgbClr val="0070C0"/>
                </a:solidFill>
              </a:rPr>
              <a:t>- weighted by the kernel</a:t>
            </a:r>
          </a:p>
          <a:p>
            <a:endParaRPr lang="hu-HU" dirty="0"/>
          </a:p>
          <a:p>
            <a:r>
              <a:rPr lang="hu-HU" dirty="0"/>
              <a:t>		image </a:t>
            </a:r>
            <a:r>
              <a:rPr lang="hu-HU" dirty="0">
                <a:sym typeface="Wingdings" panose="05000000000000000000" pitchFamily="2" charset="2"/>
              </a:rPr>
              <a:t> matrix representation</a:t>
            </a:r>
          </a:p>
          <a:p>
            <a:r>
              <a:rPr lang="hu-HU" dirty="0">
                <a:sym typeface="Wingdings" panose="05000000000000000000" pitchFamily="2" charset="2"/>
              </a:rPr>
              <a:t>		kernel (feature detector or filter)  another matrix</a:t>
            </a:r>
            <a:r>
              <a:rPr lang="hu-HU" dirty="0"/>
              <a:t>  </a:t>
            </a:r>
          </a:p>
          <a:p>
            <a:endParaRPr lang="hu-HU" dirty="0"/>
          </a:p>
          <a:p>
            <a:r>
              <a:rPr lang="hu-HU" dirty="0"/>
              <a:t>	    Convolution: matrix operation - we have to multiply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06773-A18A-40A4-8AE4-CF32FB2D75D3}"/>
                  </a:ext>
                </a:extLst>
              </p:cNvPr>
              <p:cNvSpPr txBox="1"/>
              <p:nvPr/>
            </p:nvSpPr>
            <p:spPr>
              <a:xfrm>
                <a:off x="4713808" y="5010332"/>
                <a:ext cx="4922181" cy="113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hu-HU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cols</m:t>
                          </m:r>
                        </m:sup>
                        <m:e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hu-HU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06773-A18A-40A4-8AE4-CF32FB2D7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08" y="5010332"/>
                <a:ext cx="4922181" cy="1138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95F81E-5765-48A7-8945-A436DF20C10E}"/>
              </a:ext>
            </a:extLst>
          </p:cNvPr>
          <p:cNvSpPr txBox="1"/>
          <p:nvPr/>
        </p:nvSpPr>
        <p:spPr>
          <a:xfrm>
            <a:off x="2957387" y="5391371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f(x,y) ● g(x,y) 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DDE5F-BC64-415C-9BC7-BD012D6A93B6}"/>
                  </a:ext>
                </a:extLst>
              </p:cNvPr>
              <p:cNvSpPr txBox="1"/>
              <p:nvPr/>
            </p:nvSpPr>
            <p:spPr>
              <a:xfrm>
                <a:off x="5334804" y="5042244"/>
                <a:ext cx="4175054" cy="1100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hu-HU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rows</m:t>
                          </m:r>
                        </m:sup>
                        <m:e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ctrlPr>
                                <a:rPr lang="hu-HU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DDE5F-BC64-415C-9BC7-BD012D6A9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04" y="5042244"/>
                <a:ext cx="4175054" cy="1100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587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13B9E-AADE-4A84-A70A-5CC84C7FFD63}"/>
              </a:ext>
            </a:extLst>
          </p:cNvPr>
          <p:cNvCxnSpPr>
            <a:cxnSpLocks/>
          </p:cNvCxnSpPr>
          <p:nvPr/>
        </p:nvCxnSpPr>
        <p:spPr>
          <a:xfrm flipH="1" flipV="1">
            <a:off x="2714626" y="2754565"/>
            <a:ext cx="1047749" cy="17695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285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3F280-DC17-4837-AD8A-DFA20E50E7E7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266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3F280-DC17-4837-AD8A-DFA20E50E7E7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68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rgbClr val="00B0F0"/>
                </a:solidFill>
              </a:rPr>
              <a:t>Viola</a:t>
            </a:r>
            <a:r>
              <a:rPr lang="hu-HU" b="1" u="sng" dirty="0">
                <a:solidFill>
                  <a:srgbClr val="00B0F0"/>
                </a:solidFill>
              </a:rPr>
              <a:t>-Jones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639240" y="1171589"/>
            <a:ext cx="9127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approach was that they created the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features manually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: position of nose,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position of eyes and the relations to each other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THEY FED THE FEATURES TO A SUPPORT VECTOR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0943C-5A0E-4685-8201-D9B1FC27B458}"/>
              </a:ext>
            </a:extLst>
          </p:cNvPr>
          <p:cNvSpPr txBox="1"/>
          <p:nvPr/>
        </p:nvSpPr>
        <p:spPr>
          <a:xfrm>
            <a:off x="5139649" y="3913214"/>
            <a:ext cx="567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it is working fine with frontal faces but fails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to detect faces in any other kind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 of positions and orientations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A98BC-1539-495A-9943-684FEE99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2" y="2646534"/>
            <a:ext cx="1876425" cy="1244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3E255-9116-44B4-89B8-A494F8C7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15" y="3534360"/>
            <a:ext cx="2397516" cy="1595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3A57B-C911-4653-88B9-B332902C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8" y="3806592"/>
            <a:ext cx="2125262" cy="1943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DC6551-21B3-4273-A2C7-7A7D89F92E25}"/>
              </a:ext>
            </a:extLst>
          </p:cNvPr>
          <p:cNvSpPr txBox="1"/>
          <p:nvPr/>
        </p:nvSpPr>
        <p:spPr>
          <a:xfrm>
            <a:off x="5139649" y="2875022"/>
            <a:ext cx="6439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during detection: the algorithm uses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Haar features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to detect the same features (eyes, noses etc.)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97683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639240" y="1171589"/>
            <a:ext cx="955421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approach was first published by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Navneet Dalal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Bill Triggs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in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2005</a:t>
            </a:r>
          </a:p>
          <a:p>
            <a:endParaRPr lang="hu-HU" sz="2000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 this approach outperformed existing algorithms 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(face detection, object detection, pedestrian detection etc.)</a:t>
            </a:r>
          </a:p>
          <a:p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 the approach uses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gradients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: difference in pixel intensities for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pixels right next to each other (surrounding pixels)</a:t>
            </a:r>
          </a:p>
          <a:p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THE ORIENTATION OF THE GRADIENT DOES MATTER</a:t>
            </a:r>
          </a:p>
          <a:p>
            <a:endParaRPr lang="hu-HU" sz="2000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In which direction the image is getting darker?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22631-5BDA-48F6-AE73-70B99F68F2E8}"/>
              </a:ext>
            </a:extLst>
          </p:cNvPr>
          <p:cNvSpPr txBox="1"/>
          <p:nvPr/>
        </p:nvSpPr>
        <p:spPr>
          <a:xfrm>
            <a:off x="1397988" y="5040080"/>
            <a:ext cx="1003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latin typeface="Trebuchet MS" panose="020B0603020202020204" pitchFamily="34" charset="0"/>
              </a:rPr>
              <a:t>„</a:t>
            </a:r>
            <a:r>
              <a:rPr lang="en-GB" i="1" dirty="0">
                <a:latin typeface="Trebuchet MS" panose="020B0603020202020204" pitchFamily="34" charset="0"/>
              </a:rPr>
              <a:t>Local shape information often well described by the distribution of intensity gradients or </a:t>
            </a:r>
            <a:endParaRPr lang="hu-HU" i="1" dirty="0">
              <a:latin typeface="Trebuchet MS" panose="020B0603020202020204" pitchFamily="34" charset="0"/>
            </a:endParaRPr>
          </a:p>
          <a:p>
            <a:pPr algn="ctr"/>
            <a:r>
              <a:rPr lang="en-GB" i="1" dirty="0">
                <a:latin typeface="Trebuchet MS" panose="020B0603020202020204" pitchFamily="34" charset="0"/>
              </a:rPr>
              <a:t>edge directions even without precise information about the location of the edges themselves</a:t>
            </a:r>
            <a:r>
              <a:rPr lang="hu-HU" i="1" dirty="0"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90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305865" y="1181114"/>
            <a:ext cx="946445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algorithm can capture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edge structure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(gradients) that is very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characteristic of local shapes and structures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invariant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to local photometric and geometric transformations: cell rotations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and translations do not change the oriented gradient values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The orientation of faces is not that crucial any more - as we have seen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Viola-Jones algorithm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it was important !!!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using grayscale images + using blurring (Gaussian smoothing) have a negative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effect on the precision of the final classification algorithm !!!</a:t>
            </a:r>
          </a:p>
        </p:txBody>
      </p:sp>
    </p:spTree>
    <p:extLst>
      <p:ext uri="{BB962C8B-B14F-4D97-AF65-F5344CB8AC3E}">
        <p14:creationId xmlns:p14="http://schemas.microsoft.com/office/powerpoint/2010/main" val="3496180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1AD84-E1A9-4D42-9C72-F730DE9451AB}"/>
              </a:ext>
            </a:extLst>
          </p:cNvPr>
          <p:cNvSpPr/>
          <p:nvPr/>
        </p:nvSpPr>
        <p:spPr>
          <a:xfrm>
            <a:off x="1257300" y="2924175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-1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C36877-FA20-47AA-9CD2-3D413361304F}"/>
              </a:ext>
            </a:extLst>
          </p:cNvPr>
          <p:cNvSpPr/>
          <p:nvPr/>
        </p:nvSpPr>
        <p:spPr>
          <a:xfrm>
            <a:off x="1933575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0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C1D4B-0456-4542-BAA6-C18155A9D568}"/>
              </a:ext>
            </a:extLst>
          </p:cNvPr>
          <p:cNvSpPr/>
          <p:nvPr/>
        </p:nvSpPr>
        <p:spPr>
          <a:xfrm>
            <a:off x="2609850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74818-2DE2-45E1-9C82-4E67E142ADA5}"/>
              </a:ext>
            </a:extLst>
          </p:cNvPr>
          <p:cNvSpPr/>
          <p:nvPr/>
        </p:nvSpPr>
        <p:spPr>
          <a:xfrm>
            <a:off x="4724401" y="2247899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-1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335F-7963-4792-94E0-E0AD58613D70}"/>
              </a:ext>
            </a:extLst>
          </p:cNvPr>
          <p:cNvSpPr/>
          <p:nvPr/>
        </p:nvSpPr>
        <p:spPr>
          <a:xfrm>
            <a:off x="4724401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0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D38387-DF17-4AD9-9664-5276EE0B9483}"/>
              </a:ext>
            </a:extLst>
          </p:cNvPr>
          <p:cNvSpPr/>
          <p:nvPr/>
        </p:nvSpPr>
        <p:spPr>
          <a:xfrm>
            <a:off x="4724400" y="3600449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1F411-8256-40F9-B6B4-F03CD2E292F2}"/>
              </a:ext>
            </a:extLst>
          </p:cNvPr>
          <p:cNvSpPr txBox="1"/>
          <p:nvPr/>
        </p:nvSpPr>
        <p:spPr>
          <a:xfrm>
            <a:off x="1202606" y="3894207"/>
            <a:ext cx="2097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a horizontal</a:t>
            </a:r>
          </a:p>
          <a:p>
            <a:pPr algn="ctr"/>
            <a:r>
              <a:rPr lang="hu-HU" sz="2000" b="1" dirty="0"/>
              <a:t>G</a:t>
            </a:r>
            <a:r>
              <a:rPr lang="hu-HU" sz="2000" dirty="0"/>
              <a:t>   gradient kernel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7B9C1-A992-4589-9C28-002F10B0EAFE}"/>
              </a:ext>
            </a:extLst>
          </p:cNvPr>
          <p:cNvSpPr txBox="1"/>
          <p:nvPr/>
        </p:nvSpPr>
        <p:spPr>
          <a:xfrm>
            <a:off x="1381173" y="430529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A43CE-25EB-43A2-8C5D-3EF2EB96EC67}"/>
              </a:ext>
            </a:extLst>
          </p:cNvPr>
          <p:cNvSpPr txBox="1"/>
          <p:nvPr/>
        </p:nvSpPr>
        <p:spPr>
          <a:xfrm>
            <a:off x="4019550" y="4634387"/>
            <a:ext cx="2097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a vertical</a:t>
            </a:r>
          </a:p>
          <a:p>
            <a:pPr algn="ctr"/>
            <a:r>
              <a:rPr lang="hu-HU" sz="2000" b="1" dirty="0"/>
              <a:t>G</a:t>
            </a:r>
            <a:r>
              <a:rPr lang="hu-HU" sz="2000" dirty="0"/>
              <a:t>   gradient kernel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667D4-7838-486A-B7B6-DAD8473EE5E5}"/>
              </a:ext>
            </a:extLst>
          </p:cNvPr>
          <p:cNvSpPr txBox="1"/>
          <p:nvPr/>
        </p:nvSpPr>
        <p:spPr>
          <a:xfrm>
            <a:off x="4198117" y="504547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E991E-A757-4096-8EDF-787CE31FC830}"/>
              </a:ext>
            </a:extLst>
          </p:cNvPr>
          <p:cNvSpPr txBox="1"/>
          <p:nvPr/>
        </p:nvSpPr>
        <p:spPr>
          <a:xfrm>
            <a:off x="6791326" y="2570768"/>
            <a:ext cx="1991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magnitude</a:t>
            </a:r>
          </a:p>
          <a:p>
            <a:endParaRPr lang="hu-HU" sz="2000" b="1" dirty="0"/>
          </a:p>
          <a:p>
            <a:endParaRPr lang="hu-HU" sz="2000" b="1" dirty="0"/>
          </a:p>
          <a:p>
            <a:r>
              <a:rPr lang="hu-HU" sz="2000" b="1" dirty="0"/>
              <a:t>direction (angle) 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126DA-2CE2-4169-ADBE-B02D18415CBE}"/>
                  </a:ext>
                </a:extLst>
              </p:cNvPr>
              <p:cNvSpPr txBox="1"/>
              <p:nvPr/>
            </p:nvSpPr>
            <p:spPr>
              <a:xfrm>
                <a:off x="8420947" y="2400300"/>
                <a:ext cx="1338764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126DA-2CE2-4169-ADBE-B02D18415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947" y="2400300"/>
                <a:ext cx="1338764" cy="718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005607-1A9D-4294-B995-EBB2451D12AF}"/>
              </a:ext>
            </a:extLst>
          </p:cNvPr>
          <p:cNvSpPr txBox="1"/>
          <p:nvPr/>
        </p:nvSpPr>
        <p:spPr>
          <a:xfrm>
            <a:off x="8792422" y="273950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BD06C-DB3A-4F29-A982-00DD71590B83}"/>
              </a:ext>
            </a:extLst>
          </p:cNvPr>
          <p:cNvSpPr txBox="1"/>
          <p:nvPr/>
        </p:nvSpPr>
        <p:spPr>
          <a:xfrm>
            <a:off x="9379835" y="275196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y</a:t>
            </a:r>
            <a:endParaRPr lang="en-GB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C2479-025E-44A3-99C0-5A5F4AA93676}"/>
                  </a:ext>
                </a:extLst>
              </p:cNvPr>
              <p:cNvSpPr txBox="1"/>
              <p:nvPr/>
            </p:nvSpPr>
            <p:spPr>
              <a:xfrm>
                <a:off x="8755086" y="3375375"/>
                <a:ext cx="1302472" cy="632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rgbClr val="FFC000"/>
                    </a:solidFill>
                  </a:rPr>
                  <a:t>arc tan</a:t>
                </a:r>
                <a14:m>
                  <m:oMath xmlns:m="http://schemas.openxmlformats.org/officeDocument/2006/math">
                    <m:r>
                      <a:rPr lang="hu-HU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num>
                      <m:den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den>
                    </m:f>
                    <m:r>
                      <a:rPr lang="hu-HU" sz="2400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C2479-025E-44A3-99C0-5A5F4AA9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086" y="3375375"/>
                <a:ext cx="1302472" cy="632289"/>
              </a:xfrm>
              <a:prstGeom prst="rect">
                <a:avLst/>
              </a:prstGeom>
              <a:blipFill>
                <a:blip r:embed="rId3"/>
                <a:stretch>
                  <a:fillRect l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1E30DDC-002F-4F0E-B067-FA9F8509C704}"/>
              </a:ext>
            </a:extLst>
          </p:cNvPr>
          <p:cNvSpPr txBox="1"/>
          <p:nvPr/>
        </p:nvSpPr>
        <p:spPr>
          <a:xfrm>
            <a:off x="9672393" y="3436807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y</a:t>
            </a:r>
            <a:endParaRPr lang="en-GB" sz="1400" b="1" dirty="0"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C6FBE6-2471-4245-A9A0-861CA7C39588}"/>
              </a:ext>
            </a:extLst>
          </p:cNvPr>
          <p:cNvSpPr txBox="1"/>
          <p:nvPr/>
        </p:nvSpPr>
        <p:spPr>
          <a:xfrm>
            <a:off x="9662868" y="377744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x</a:t>
            </a:r>
            <a:endParaRPr lang="en-GB" sz="1400" b="1" dirty="0">
              <a:solidFill>
                <a:srgbClr val="FFC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A55066-6D0C-4F3C-8E14-83253C1F7C61}"/>
              </a:ext>
            </a:extLst>
          </p:cNvPr>
          <p:cNvSpPr txBox="1"/>
          <p:nvPr/>
        </p:nvSpPr>
        <p:spPr>
          <a:xfrm>
            <a:off x="6730094" y="4341999"/>
            <a:ext cx="346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The result is very similar to </a:t>
            </a:r>
            <a:r>
              <a:rPr lang="hu-HU" b="1" dirty="0"/>
              <a:t>Canny’s</a:t>
            </a:r>
          </a:p>
          <a:p>
            <a:pPr algn="ctr"/>
            <a:r>
              <a:rPr lang="hu-HU" b="1" dirty="0"/>
              <a:t>edge detection </a:t>
            </a:r>
            <a:r>
              <a:rPr lang="hu-HU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676556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0678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1E1D5-5FC1-4E6B-9B1B-622FA1BB2A3A}"/>
              </a:ext>
            </a:extLst>
          </p:cNvPr>
          <p:cNvSpPr/>
          <p:nvPr/>
        </p:nvSpPr>
        <p:spPr>
          <a:xfrm>
            <a:off x="4578997" y="282756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18CDF-4685-4124-8E85-3D725C9A84D5}"/>
              </a:ext>
            </a:extLst>
          </p:cNvPr>
          <p:cNvSpPr/>
          <p:nvPr/>
        </p:nvSpPr>
        <p:spPr>
          <a:xfrm>
            <a:off x="5083407" y="282756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025D5-9B58-42DF-AE50-437613E9DF69}"/>
              </a:ext>
            </a:extLst>
          </p:cNvPr>
          <p:cNvSpPr/>
          <p:nvPr/>
        </p:nvSpPr>
        <p:spPr>
          <a:xfrm>
            <a:off x="4580902" y="3330072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DDAFA-6F3C-4964-8E47-075781E44953}"/>
              </a:ext>
            </a:extLst>
          </p:cNvPr>
          <p:cNvSpPr/>
          <p:nvPr/>
        </p:nvSpPr>
        <p:spPr>
          <a:xfrm>
            <a:off x="4587523" y="232490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A6C43-A31D-4E70-8BEE-E800415A1CAD}"/>
              </a:ext>
            </a:extLst>
          </p:cNvPr>
          <p:cNvSpPr/>
          <p:nvPr/>
        </p:nvSpPr>
        <p:spPr>
          <a:xfrm>
            <a:off x="4085909" y="282756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66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A41E9A-C5B4-4A39-A220-E303117FF339}"/>
              </a:ext>
            </a:extLst>
          </p:cNvPr>
          <p:cNvSpPr/>
          <p:nvPr/>
        </p:nvSpPr>
        <p:spPr>
          <a:xfrm>
            <a:off x="5087288" y="282771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E877-D365-4FC9-9344-5AC99E2E8B7C}"/>
              </a:ext>
            </a:extLst>
          </p:cNvPr>
          <p:cNvSpPr/>
          <p:nvPr/>
        </p:nvSpPr>
        <p:spPr>
          <a:xfrm>
            <a:off x="5589793" y="282771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CB750-BA78-4CAE-AB42-538F7C06DFC3}"/>
              </a:ext>
            </a:extLst>
          </p:cNvPr>
          <p:cNvSpPr/>
          <p:nvPr/>
        </p:nvSpPr>
        <p:spPr>
          <a:xfrm>
            <a:off x="5087288" y="333022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0B2EF-AF73-4F8D-91F3-00D98F7EEE6A}"/>
              </a:ext>
            </a:extLst>
          </p:cNvPr>
          <p:cNvSpPr/>
          <p:nvPr/>
        </p:nvSpPr>
        <p:spPr>
          <a:xfrm>
            <a:off x="5088194" y="232506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F2A7E-098E-4AC4-8600-E6B72A1D7C05}"/>
              </a:ext>
            </a:extLst>
          </p:cNvPr>
          <p:cNvSpPr/>
          <p:nvPr/>
        </p:nvSpPr>
        <p:spPr>
          <a:xfrm>
            <a:off x="4588485" y="28277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00ABB-871E-49B9-BFA0-F7005C3F8F04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48486-97DF-4377-8B8F-29FE4CBDBB9C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F19D1-F066-4F8A-9051-CD174A8CC592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F5D551-4328-48F6-9190-E24B0E84E534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A3691-E05C-4C97-8352-46DD1493D698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51D00-C908-495A-AE90-E7002B61FD1B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87D8D-BF7E-440C-92A8-D533832F8F00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521DB6-22D2-4C76-B261-F30D54519D0B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25CD7A-25B5-49E5-BC15-66BE3A9C7A1B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E1C8FB-CBF6-4F8D-B84D-C53DE742ADC9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9ECAC-3ADC-4BF4-94EA-401177D25A17}"/>
              </a:ext>
            </a:extLst>
          </p:cNvPr>
          <p:cNvSpPr txBox="1"/>
          <p:nvPr/>
        </p:nvSpPr>
        <p:spPr>
          <a:xfrm>
            <a:off x="3643654" y="2265404"/>
            <a:ext cx="6141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sharpen kernel</a:t>
            </a:r>
            <a:r>
              <a:rPr lang="hu-HU" dirty="0"/>
              <a:t>: it makes the given image more sharp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increase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reduce the pixel intensity of neigbor pixels</a:t>
            </a:r>
            <a:endParaRPr lang="hu-HU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164CFC-0C00-4BC9-9B64-B87B4DA4E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134367"/>
            <a:ext cx="1352082" cy="13520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30622D-2B31-49B5-9617-C048AA318D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134367"/>
            <a:ext cx="1352082" cy="13520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95F99F-6C63-4363-AC9D-02AE4D731F82}"/>
              </a:ext>
            </a:extLst>
          </p:cNvPr>
          <p:cNvSpPr txBox="1"/>
          <p:nvPr/>
        </p:nvSpPr>
        <p:spPr>
          <a:xfrm>
            <a:off x="5290348" y="560173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1644CB-7782-4D3B-868C-BAC0C80DC4BA}"/>
              </a:ext>
            </a:extLst>
          </p:cNvPr>
          <p:cNvSpPr txBox="1"/>
          <p:nvPr/>
        </p:nvSpPr>
        <p:spPr>
          <a:xfrm>
            <a:off x="7907357" y="5601730"/>
            <a:ext cx="18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image after applying</a:t>
            </a:r>
          </a:p>
          <a:p>
            <a:r>
              <a:rPr lang="hu-HU" sz="1600" dirty="0"/>
              <a:t>  the sharpen kernel</a:t>
            </a:r>
          </a:p>
        </p:txBody>
      </p:sp>
    </p:spTree>
    <p:extLst>
      <p:ext uri="{BB962C8B-B14F-4D97-AF65-F5344CB8AC3E}">
        <p14:creationId xmlns:p14="http://schemas.microsoft.com/office/powerpoint/2010/main" val="4006565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35BB6-E7A4-42DB-A4E8-C71D68BC60D1}"/>
              </a:ext>
            </a:extLst>
          </p:cNvPr>
          <p:cNvSpPr/>
          <p:nvPr/>
        </p:nvSpPr>
        <p:spPr>
          <a:xfrm>
            <a:off x="5601516" y="282756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655C9-9B33-4307-9DB6-42CFDD646AE6}"/>
              </a:ext>
            </a:extLst>
          </p:cNvPr>
          <p:cNvSpPr/>
          <p:nvPr/>
        </p:nvSpPr>
        <p:spPr>
          <a:xfrm>
            <a:off x="6104021" y="282756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D81DF-1F31-4BA9-B346-6CC27EDB7B2F}"/>
              </a:ext>
            </a:extLst>
          </p:cNvPr>
          <p:cNvSpPr/>
          <p:nvPr/>
        </p:nvSpPr>
        <p:spPr>
          <a:xfrm>
            <a:off x="5601516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2899D-0EC7-47E8-9218-2C202C7F79CD}"/>
              </a:ext>
            </a:extLst>
          </p:cNvPr>
          <p:cNvSpPr/>
          <p:nvPr/>
        </p:nvSpPr>
        <p:spPr>
          <a:xfrm>
            <a:off x="5602422" y="232490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0771E-098A-49A5-B5C2-DA6C1E70A4A4}"/>
              </a:ext>
            </a:extLst>
          </p:cNvPr>
          <p:cNvSpPr/>
          <p:nvPr/>
        </p:nvSpPr>
        <p:spPr>
          <a:xfrm>
            <a:off x="5102713" y="282756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42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9911FB-54E6-4638-9864-07BE78E9D928}"/>
              </a:ext>
            </a:extLst>
          </p:cNvPr>
          <p:cNvSpPr/>
          <p:nvPr/>
        </p:nvSpPr>
        <p:spPr>
          <a:xfrm>
            <a:off x="4591964" y="333608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7DFFA-687E-4F35-AF5A-2B2B99DA9602}"/>
              </a:ext>
            </a:extLst>
          </p:cNvPr>
          <p:cNvSpPr/>
          <p:nvPr/>
        </p:nvSpPr>
        <p:spPr>
          <a:xfrm>
            <a:off x="5094469" y="333608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5D474-D386-43A2-971F-7C98E848B2A2}"/>
              </a:ext>
            </a:extLst>
          </p:cNvPr>
          <p:cNvSpPr/>
          <p:nvPr/>
        </p:nvSpPr>
        <p:spPr>
          <a:xfrm>
            <a:off x="4591964" y="3838592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592F4-656B-40F7-87BE-68848B913914}"/>
              </a:ext>
            </a:extLst>
          </p:cNvPr>
          <p:cNvSpPr/>
          <p:nvPr/>
        </p:nvSpPr>
        <p:spPr>
          <a:xfrm>
            <a:off x="4592870" y="28334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946F5-3943-45E0-AF96-7DF0BA35B98F}"/>
              </a:ext>
            </a:extLst>
          </p:cNvPr>
          <p:cNvSpPr/>
          <p:nvPr/>
        </p:nvSpPr>
        <p:spPr>
          <a:xfrm>
            <a:off x="4093161" y="333608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62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8EC9F-FF80-487B-92BF-2B8308E883D6}"/>
              </a:ext>
            </a:extLst>
          </p:cNvPr>
          <p:cNvSpPr/>
          <p:nvPr/>
        </p:nvSpPr>
        <p:spPr>
          <a:xfrm>
            <a:off x="5099011" y="33247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BA24A-1B05-42EE-9797-89791E61FDF7}"/>
              </a:ext>
            </a:extLst>
          </p:cNvPr>
          <p:cNvSpPr/>
          <p:nvPr/>
        </p:nvSpPr>
        <p:spPr>
          <a:xfrm>
            <a:off x="5601516" y="33247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07F26-E5F0-4486-814B-81279F293487}"/>
              </a:ext>
            </a:extLst>
          </p:cNvPr>
          <p:cNvSpPr/>
          <p:nvPr/>
        </p:nvSpPr>
        <p:spPr>
          <a:xfrm>
            <a:off x="5099011" y="382721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E7BC1-D18D-48D0-AAFD-071940D84E3D}"/>
              </a:ext>
            </a:extLst>
          </p:cNvPr>
          <p:cNvSpPr/>
          <p:nvPr/>
        </p:nvSpPr>
        <p:spPr>
          <a:xfrm>
            <a:off x="5099917" y="282205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25771-1B89-4F5B-A947-3C7DE611293C}"/>
              </a:ext>
            </a:extLst>
          </p:cNvPr>
          <p:cNvSpPr/>
          <p:nvPr/>
        </p:nvSpPr>
        <p:spPr>
          <a:xfrm>
            <a:off x="4600208" y="332471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99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82D7-9BA6-4F3C-B026-A9EE0BAB6A0D}"/>
              </a:ext>
            </a:extLst>
          </p:cNvPr>
          <p:cNvSpPr/>
          <p:nvPr/>
        </p:nvSpPr>
        <p:spPr>
          <a:xfrm>
            <a:off x="5593495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9EE4A-D96A-4788-A2BF-891CCACCE34A}"/>
              </a:ext>
            </a:extLst>
          </p:cNvPr>
          <p:cNvSpPr/>
          <p:nvPr/>
        </p:nvSpPr>
        <p:spPr>
          <a:xfrm>
            <a:off x="6096000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CA036-EED1-4828-AC41-4B89CBD3CD40}"/>
              </a:ext>
            </a:extLst>
          </p:cNvPr>
          <p:cNvSpPr/>
          <p:nvPr/>
        </p:nvSpPr>
        <p:spPr>
          <a:xfrm>
            <a:off x="5593495" y="383257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93FBC-EC1B-4F28-81DB-BEE698127B25}"/>
              </a:ext>
            </a:extLst>
          </p:cNvPr>
          <p:cNvSpPr/>
          <p:nvPr/>
        </p:nvSpPr>
        <p:spPr>
          <a:xfrm>
            <a:off x="5594401" y="282741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44338-7295-49B2-96ED-293E36B3D38B}"/>
              </a:ext>
            </a:extLst>
          </p:cNvPr>
          <p:cNvSpPr/>
          <p:nvPr/>
        </p:nvSpPr>
        <p:spPr>
          <a:xfrm>
            <a:off x="5094692" y="333006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2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594C1-3BB8-4E21-BDE8-CFE9C7D6F8AB}"/>
              </a:ext>
            </a:extLst>
          </p:cNvPr>
          <p:cNvSpPr/>
          <p:nvPr/>
        </p:nvSpPr>
        <p:spPr>
          <a:xfrm>
            <a:off x="4584783" y="383265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52680-A08A-49EA-B32F-5B1722754361}"/>
              </a:ext>
            </a:extLst>
          </p:cNvPr>
          <p:cNvSpPr/>
          <p:nvPr/>
        </p:nvSpPr>
        <p:spPr>
          <a:xfrm>
            <a:off x="5087288" y="383265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65821-5A38-4E29-A716-44278686363B}"/>
              </a:ext>
            </a:extLst>
          </p:cNvPr>
          <p:cNvSpPr/>
          <p:nvPr/>
        </p:nvSpPr>
        <p:spPr>
          <a:xfrm>
            <a:off x="4584783" y="433515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03C5B-1BFB-46A0-8367-1EB9C921A98A}"/>
              </a:ext>
            </a:extLst>
          </p:cNvPr>
          <p:cNvSpPr/>
          <p:nvPr/>
        </p:nvSpPr>
        <p:spPr>
          <a:xfrm>
            <a:off x="4585689" y="332999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BA75C-DE52-4F18-BD45-01FB3EF22D28}"/>
              </a:ext>
            </a:extLst>
          </p:cNvPr>
          <p:cNvSpPr/>
          <p:nvPr/>
        </p:nvSpPr>
        <p:spPr>
          <a:xfrm>
            <a:off x="4085980" y="383265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81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166B4F-55AF-4681-B4E3-C137D0D8D143}"/>
              </a:ext>
            </a:extLst>
          </p:cNvPr>
          <p:cNvSpPr/>
          <p:nvPr/>
        </p:nvSpPr>
        <p:spPr>
          <a:xfrm>
            <a:off x="5099011" y="383893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48936A-E927-4FC4-8348-DC01D1F70A24}"/>
              </a:ext>
            </a:extLst>
          </p:cNvPr>
          <p:cNvSpPr/>
          <p:nvPr/>
        </p:nvSpPr>
        <p:spPr>
          <a:xfrm>
            <a:off x="5601516" y="383893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209313-88D6-4AD7-8FDB-62975BC6D42E}"/>
              </a:ext>
            </a:extLst>
          </p:cNvPr>
          <p:cNvSpPr/>
          <p:nvPr/>
        </p:nvSpPr>
        <p:spPr>
          <a:xfrm>
            <a:off x="5099011" y="434144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39109-12E4-4153-8DF4-A3B2CDC909AF}"/>
              </a:ext>
            </a:extLst>
          </p:cNvPr>
          <p:cNvSpPr/>
          <p:nvPr/>
        </p:nvSpPr>
        <p:spPr>
          <a:xfrm>
            <a:off x="5099917" y="333628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B59B7-809D-4D2D-AB5D-707214023399}"/>
              </a:ext>
            </a:extLst>
          </p:cNvPr>
          <p:cNvSpPr/>
          <p:nvPr/>
        </p:nvSpPr>
        <p:spPr>
          <a:xfrm>
            <a:off x="4600208" y="383893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11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63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8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0554-3A3B-42C6-A6B0-04FBAF7D014E}"/>
              </a:ext>
            </a:extLst>
          </p:cNvPr>
          <p:cNvSpPr txBox="1"/>
          <p:nvPr/>
        </p:nvSpPr>
        <p:spPr>
          <a:xfrm>
            <a:off x="7502013" y="2483511"/>
            <a:ext cx="3305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g   = | 21-19 | = 2</a:t>
            </a:r>
          </a:p>
          <a:p>
            <a:endParaRPr lang="hu-HU" sz="2000" b="1" dirty="0"/>
          </a:p>
          <a:p>
            <a:r>
              <a:rPr lang="hu-HU" sz="2000" b="1" dirty="0"/>
              <a:t>g   = | 10-1 | = 9</a:t>
            </a:r>
          </a:p>
          <a:p>
            <a:endParaRPr lang="hu-HU" sz="2000" b="1" dirty="0"/>
          </a:p>
          <a:p>
            <a:r>
              <a:rPr lang="hu-HU" sz="2000" b="1" dirty="0"/>
              <a:t>magnitude =                      = 9.7</a:t>
            </a:r>
          </a:p>
          <a:p>
            <a:endParaRPr lang="hu-HU" sz="2000" b="1" dirty="0"/>
          </a:p>
          <a:p>
            <a:r>
              <a:rPr lang="hu-HU" sz="2000" b="1" dirty="0"/>
              <a:t>angle = </a:t>
            </a:r>
            <a:r>
              <a:rPr lang="hu-HU" sz="2000" b="1" i="1" dirty="0"/>
              <a:t>arc tan (9/2) </a:t>
            </a:r>
            <a:r>
              <a:rPr lang="hu-HU" sz="2000" b="1" dirty="0"/>
              <a:t>=   77</a:t>
            </a:r>
            <a:r>
              <a:rPr lang="hu-HU" sz="2000" dirty="0"/>
              <a:t> </a:t>
            </a:r>
            <a:r>
              <a:rPr lang="he-IL" sz="2000" dirty="0"/>
              <a:t>֯</a:t>
            </a:r>
            <a:r>
              <a:rPr lang="hu-HU" sz="2000" dirty="0"/>
              <a:t> </a:t>
            </a:r>
          </a:p>
          <a:p>
            <a:endParaRPr lang="hu-HU" sz="2000" dirty="0"/>
          </a:p>
          <a:p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FB63-EDD5-46BE-9E58-1FA4BC900A0F}"/>
              </a:ext>
            </a:extLst>
          </p:cNvPr>
          <p:cNvSpPr txBox="1"/>
          <p:nvPr/>
        </p:nvSpPr>
        <p:spPr>
          <a:xfrm>
            <a:off x="7649497" y="26166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E286-5EEF-4B83-96BF-2698CBFAB8CE}"/>
              </a:ext>
            </a:extLst>
          </p:cNvPr>
          <p:cNvSpPr txBox="1"/>
          <p:nvPr/>
        </p:nvSpPr>
        <p:spPr>
          <a:xfrm>
            <a:off x="7654824" y="32240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/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1026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0554-3A3B-42C6-A6B0-04FBAF7D014E}"/>
              </a:ext>
            </a:extLst>
          </p:cNvPr>
          <p:cNvSpPr txBox="1"/>
          <p:nvPr/>
        </p:nvSpPr>
        <p:spPr>
          <a:xfrm>
            <a:off x="7502013" y="2483511"/>
            <a:ext cx="3305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g   = | 21-19 | = 2</a:t>
            </a:r>
          </a:p>
          <a:p>
            <a:endParaRPr lang="hu-HU" sz="2000" b="1" dirty="0"/>
          </a:p>
          <a:p>
            <a:r>
              <a:rPr lang="hu-HU" sz="2000" b="1" dirty="0"/>
              <a:t>g   = | 10-1 | = 9</a:t>
            </a:r>
          </a:p>
          <a:p>
            <a:endParaRPr lang="hu-HU" sz="2000" b="1" dirty="0"/>
          </a:p>
          <a:p>
            <a:r>
              <a:rPr lang="hu-HU" sz="2000" b="1" dirty="0"/>
              <a:t>magnitude =                      = 9.7</a:t>
            </a:r>
          </a:p>
          <a:p>
            <a:endParaRPr lang="hu-HU" sz="2000" b="1" dirty="0"/>
          </a:p>
          <a:p>
            <a:r>
              <a:rPr lang="hu-HU" sz="2000" b="1" dirty="0"/>
              <a:t>angle = </a:t>
            </a:r>
            <a:r>
              <a:rPr lang="hu-HU" sz="2000" b="1" i="1" dirty="0"/>
              <a:t>arc tan (9/2) </a:t>
            </a:r>
            <a:r>
              <a:rPr lang="hu-HU" sz="2000" b="1" dirty="0"/>
              <a:t>=   77</a:t>
            </a:r>
            <a:r>
              <a:rPr lang="hu-HU" sz="2000" dirty="0"/>
              <a:t> </a:t>
            </a:r>
            <a:r>
              <a:rPr lang="he-IL" sz="2000" dirty="0"/>
              <a:t>֯</a:t>
            </a:r>
            <a:r>
              <a:rPr lang="hu-HU" sz="2000" dirty="0"/>
              <a:t> </a:t>
            </a:r>
          </a:p>
          <a:p>
            <a:endParaRPr lang="hu-HU" sz="2000" dirty="0"/>
          </a:p>
          <a:p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FB63-EDD5-46BE-9E58-1FA4BC900A0F}"/>
              </a:ext>
            </a:extLst>
          </p:cNvPr>
          <p:cNvSpPr txBox="1"/>
          <p:nvPr/>
        </p:nvSpPr>
        <p:spPr>
          <a:xfrm>
            <a:off x="7649497" y="26166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E286-5EEF-4B83-96BF-2698CBFAB8CE}"/>
              </a:ext>
            </a:extLst>
          </p:cNvPr>
          <p:cNvSpPr txBox="1"/>
          <p:nvPr/>
        </p:nvSpPr>
        <p:spPr>
          <a:xfrm>
            <a:off x="7654824" y="32240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/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5756257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33DF6-4BCE-4D40-88AA-0E0D981A3241}"/>
              </a:ext>
            </a:extLst>
          </p:cNvPr>
          <p:cNvSpPr txBox="1"/>
          <p:nvPr/>
        </p:nvSpPr>
        <p:spPr>
          <a:xfrm>
            <a:off x="1823353" y="5161168"/>
            <a:ext cx="8042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angles are within the range </a:t>
            </a:r>
            <a:r>
              <a:rPr lang="hu-HU" b="1" dirty="0">
                <a:latin typeface="Trebuchet MS" panose="020B0603020202020204" pitchFamily="34" charset="0"/>
              </a:rPr>
              <a:t>[0,180]</a:t>
            </a:r>
            <a:r>
              <a:rPr lang="hu-HU" dirty="0">
                <a:latin typeface="Trebuchet MS" panose="020B0603020202020204" pitchFamily="34" charset="0"/>
              </a:rPr>
              <a:t> so-called </a:t>
            </a:r>
            <a:r>
              <a:rPr lang="hu-HU" b="1" dirty="0">
                <a:latin typeface="Trebuchet MS" panose="020B0603020202020204" pitchFamily="34" charset="0"/>
              </a:rPr>
              <a:t>unsigned gradients </a:t>
            </a: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dirty="0">
                <a:solidFill>
                  <a:srgbClr val="333333"/>
                </a:solidFill>
                <a:latin typeface="Trebuchet MS" panose="020B0603020202020204" pitchFamily="34" charset="0"/>
              </a:rPr>
              <a:t>A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gradient arrow and the one </a:t>
            </a:r>
            <a:r>
              <a:rPr lang="en-GB" b="1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180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degrees opposite to it are </a:t>
            </a:r>
            <a:r>
              <a:rPr lang="hu-H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considered the same</a:t>
            </a:r>
            <a:r>
              <a:rPr lang="hu-H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(it works better)</a:t>
            </a:r>
            <a:endParaRPr lang="en-GB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9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2922E-02EF-4219-9DF3-EB085EFB254A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304AD-D84C-4604-8B1C-EFD1DB413953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FD7CD-CABA-4B51-9B3F-9F8F87FA748A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DEC4E2-A97C-4927-AEA3-B7E9C8E867FD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FA58D-140E-4845-8036-C747E45EFD77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2F4B-4C95-4BBC-A1BB-8A7F0096FEBC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C5391-C938-420D-BE99-FEA8AE4C371A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D75C2-FF6F-4939-AA0F-6C5801708056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96A9-72DA-49D2-A96A-E35CF02AA179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6965D6-3F39-49DE-8DF3-D4B63CFB5DB0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14151-2A8D-44D1-828A-E89F2D1A9B88}"/>
              </a:ext>
            </a:extLst>
          </p:cNvPr>
          <p:cNvSpPr txBox="1"/>
          <p:nvPr/>
        </p:nvSpPr>
        <p:spPr>
          <a:xfrm>
            <a:off x="3643654" y="2265404"/>
            <a:ext cx="62717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edge detection kernel</a:t>
            </a:r>
            <a:r>
              <a:rPr lang="hu-HU" dirty="0"/>
              <a:t>: it can detect edges, sometimes</a:t>
            </a:r>
          </a:p>
          <a:p>
            <a:r>
              <a:rPr lang="hu-HU" dirty="0"/>
              <a:t>	this is how we can end up with relevant features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decrease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do not change the pixel intensity of neigbor pixels</a:t>
            </a:r>
            <a:endParaRPr lang="hu-HU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4602DC-5AC8-4879-A955-653B3966E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257937"/>
            <a:ext cx="1352082" cy="13520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7B1862-39E8-40DD-B143-2F9C6C70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9CD5859-CDCA-4823-9FD7-C45DF92A3203}"/>
              </a:ext>
            </a:extLst>
          </p:cNvPr>
          <p:cNvSpPr txBox="1"/>
          <p:nvPr/>
        </p:nvSpPr>
        <p:spPr>
          <a:xfrm>
            <a:off x="5290348" y="572530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4D440E-7860-4CD5-A0D3-46DDCD2A40A0}"/>
              </a:ext>
            </a:extLst>
          </p:cNvPr>
          <p:cNvSpPr txBox="1"/>
          <p:nvPr/>
        </p:nvSpPr>
        <p:spPr>
          <a:xfrm>
            <a:off x="7685566" y="5725300"/>
            <a:ext cx="2333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     image after applying</a:t>
            </a:r>
          </a:p>
          <a:p>
            <a:r>
              <a:rPr lang="hu-HU" sz="1600" dirty="0"/>
              <a:t>  the edge detector kernel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2997627-57E3-4294-B012-FF1B5DFD0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2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107997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basically we are combining the vectors (gradients): we calculate the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distribution of the angles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we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unsigned gradients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means that values larger than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160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will be transformed into the range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[0,160]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– with modulo operator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</a:t>
            </a:r>
            <a:r>
              <a:rPr lang="hu-HU" u="sng" dirty="0">
                <a:latin typeface="Trebuchet MS" panose="020B0603020202020204" pitchFamily="34" charset="0"/>
                <a:sym typeface="Wingdings" panose="05000000000000000000" pitchFamily="2" charset="2"/>
              </a:rPr>
              <a:t>For example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angle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180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degree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4587A-7B99-40B9-B168-5C1E99EF086E}"/>
              </a:ext>
            </a:extLst>
          </p:cNvPr>
          <p:cNvSpPr txBox="1"/>
          <p:nvPr/>
        </p:nvSpPr>
        <p:spPr>
          <a:xfrm>
            <a:off x="4926634" y="4651921"/>
            <a:ext cx="550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NOTE</a:t>
            </a:r>
            <a:r>
              <a:rPr lang="hu-HU" dirty="0">
                <a:solidFill>
                  <a:srgbClr val="FFC000"/>
                </a:solidFill>
              </a:rPr>
              <a:t>: usually we combine </a:t>
            </a:r>
            <a:r>
              <a:rPr lang="hu-HU" b="1" dirty="0">
                <a:solidFill>
                  <a:srgbClr val="FFC000"/>
                </a:solidFill>
              </a:rPr>
              <a:t>8x8</a:t>
            </a:r>
            <a:r>
              <a:rPr lang="hu-HU" dirty="0">
                <a:solidFill>
                  <a:srgbClr val="FFC000"/>
                </a:solidFill>
              </a:rPr>
              <a:t> or </a:t>
            </a:r>
            <a:r>
              <a:rPr lang="hu-HU" b="1" dirty="0">
                <a:solidFill>
                  <a:srgbClr val="FFC000"/>
                </a:solidFill>
              </a:rPr>
              <a:t>16x16</a:t>
            </a:r>
            <a:r>
              <a:rPr lang="hu-HU" dirty="0">
                <a:solidFill>
                  <a:srgbClr val="FFC000"/>
                </a:solidFill>
              </a:rPr>
              <a:t> pixels and these</a:t>
            </a:r>
          </a:p>
          <a:p>
            <a:r>
              <a:rPr lang="hu-HU" dirty="0">
                <a:solidFill>
                  <a:srgbClr val="FFC000"/>
                </a:solidFill>
              </a:rPr>
              <a:t>	are usually called </a:t>
            </a:r>
            <a:r>
              <a:rPr lang="hu-HU" b="1" i="1" dirty="0">
                <a:solidFill>
                  <a:srgbClr val="FFC000"/>
                </a:solidFill>
              </a:rPr>
              <a:t>patches</a:t>
            </a:r>
            <a:endParaRPr lang="en-GB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86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69277-6324-4B8F-B3F1-57F37AE2E696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3513A-9D09-4CFB-B4F3-7BC26AE58BB8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76DBD-9222-4A8A-A633-39FFAD745CA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29F-00B8-4438-8CAC-6459F967B855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777A5-84B5-4073-ACBF-1BBDD55E30AD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83C2B-E5DE-4C6E-918D-2C177C58261B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E20351-D8FA-43F2-B567-D1F5D51A23DF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2FEF2-E3C1-426F-94FB-116892537553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A799C-BCE6-4DAB-8555-0411F3441FD0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85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0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120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15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80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58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4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70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E6B4A-2705-4978-BA0A-56AED9BCA77C}"/>
              </a:ext>
            </a:extLst>
          </p:cNvPr>
          <p:cNvSpPr txBox="1"/>
          <p:nvPr/>
        </p:nvSpPr>
        <p:spPr>
          <a:xfrm>
            <a:off x="4513005" y="5052930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70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60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8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74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40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19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40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63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444878" y="5052930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0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1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323050" y="5052930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618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1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323050" y="5052930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4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B6D89-7012-483D-ADE3-06A193F0D110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FD418-00F2-4A6B-ADEB-250BA43CD08A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FA6D9-C14E-49D1-BF4C-FB62ACEE1DDF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44A75-C904-4F9A-AFAB-4A1A4614B5EF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44EC7-A7EF-401D-8F4F-D4A582190FC7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0144F-D484-4B8B-B3F6-C36139D8006E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DC43E-FEA5-43F5-9A57-52D81FFD6F87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286857-D54B-438D-94C1-2B8D02142E47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81C0B-5560-4112-9C36-C31F8748D43A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F09D8A-6EAB-4F6C-9990-D09957B0DD40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3A2F1-CD46-4E95-BA4A-D932BF12138B}"/>
              </a:ext>
            </a:extLst>
          </p:cNvPr>
          <p:cNvSpPr txBox="1"/>
          <p:nvPr/>
        </p:nvSpPr>
        <p:spPr>
          <a:xfrm>
            <a:off x="3643654" y="2265404"/>
            <a:ext cx="6048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blur kernel</a:t>
            </a:r>
            <a:r>
              <a:rPr lang="hu-HU" dirty="0"/>
              <a:t>: it is not that useful so we do not use</a:t>
            </a:r>
          </a:p>
          <a:p>
            <a:r>
              <a:rPr lang="hu-HU" dirty="0"/>
              <a:t>	this technique in convolutional neural networks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do not change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we use the neighbor pixel intensity values as well </a:t>
            </a:r>
            <a:endParaRPr lang="hu-HU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D0C1F5-5D34-4B52-A76C-E0EAB415D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257937"/>
            <a:ext cx="1352082" cy="13520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B04750-CFA8-42EE-9FE6-BA012C9D5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EEDDF3-FBED-42D9-8883-1EE19905282F}"/>
              </a:ext>
            </a:extLst>
          </p:cNvPr>
          <p:cNvSpPr txBox="1"/>
          <p:nvPr/>
        </p:nvSpPr>
        <p:spPr>
          <a:xfrm>
            <a:off x="5290348" y="572530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1E579C-A101-4915-9EF4-5911302C60E3}"/>
              </a:ext>
            </a:extLst>
          </p:cNvPr>
          <p:cNvSpPr txBox="1"/>
          <p:nvPr/>
        </p:nvSpPr>
        <p:spPr>
          <a:xfrm>
            <a:off x="7685566" y="5725300"/>
            <a:ext cx="2117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     image after applying</a:t>
            </a:r>
          </a:p>
          <a:p>
            <a:r>
              <a:rPr lang="hu-HU" sz="1600" dirty="0"/>
              <a:t>          the blur kernel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7B29E9-6CE2-47B4-8220-F120645E7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7B1E7F-D8CF-48DA-BD65-7B642DCF6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67" y="4257937"/>
            <a:ext cx="1360702" cy="13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42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1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80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C119B1-2815-4B62-9D27-82FF7C076062}"/>
              </a:ext>
            </a:extLst>
          </p:cNvPr>
          <p:cNvSpPr/>
          <p:nvPr/>
        </p:nvSpPr>
        <p:spPr>
          <a:xfrm>
            <a:off x="7593933" y="3998084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92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C119B1-2815-4B62-9D27-82FF7C076062}"/>
              </a:ext>
            </a:extLst>
          </p:cNvPr>
          <p:cNvSpPr/>
          <p:nvPr/>
        </p:nvSpPr>
        <p:spPr>
          <a:xfrm>
            <a:off x="7593933" y="3998084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D7AC3-8A08-424D-85D7-D19F0484CD42}"/>
              </a:ext>
            </a:extLst>
          </p:cNvPr>
          <p:cNvSpPr txBox="1"/>
          <p:nvPr/>
        </p:nvSpPr>
        <p:spPr>
          <a:xfrm>
            <a:off x="6381902" y="5373517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[0,1,3,2,4,0,4,2,0]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7AC31C-87A7-4CDE-8C6D-18BB3275EF5C}"/>
              </a:ext>
            </a:extLst>
          </p:cNvPr>
          <p:cNvSpPr txBox="1"/>
          <p:nvPr/>
        </p:nvSpPr>
        <p:spPr>
          <a:xfrm>
            <a:off x="1039513" y="5250407"/>
            <a:ext cx="493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We have managed to transform the region of </a:t>
            </a:r>
          </a:p>
          <a:p>
            <a:pPr algn="ctr"/>
            <a:r>
              <a:rPr lang="hu-HU" sz="2000" dirty="0"/>
              <a:t>the image into a feature vector of </a:t>
            </a:r>
            <a:r>
              <a:rPr lang="hu-HU" sz="2000" b="1" dirty="0"/>
              <a:t>9</a:t>
            </a:r>
            <a:r>
              <a:rPr lang="hu-HU" sz="2000" dirty="0"/>
              <a:t> items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866618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6982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131428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3732622" y="1613537"/>
            <a:ext cx="351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[1,4,32,10,0,1,8,76,30]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4258563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81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763567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838013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439207" y="1613537"/>
            <a:ext cx="346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[6,89,3,112,3,75,2,0,1]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4965148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639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418199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4492645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093839" y="1613537"/>
            <a:ext cx="440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[68,110,33,12,93,135,20,60,165]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5619780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67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5124784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199230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800424" y="1613537"/>
            <a:ext cx="381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[8,198,3,120,45,135,2,0,5]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6326365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709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5841761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916207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517401" y="1613537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[8,18,31,20,5,51,72,1,59]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7043342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72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69127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643573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7244767" y="161353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44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7254932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7329378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7930572" y="161353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2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54228</TotalTime>
  <Words>12307</Words>
  <Application>Microsoft Office PowerPoint</Application>
  <PresentationFormat>와이드스크린</PresentationFormat>
  <Paragraphs>3692</Paragraphs>
  <Slides>181</Slides>
  <Notes>8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181</vt:i4>
      </vt:variant>
    </vt:vector>
  </HeadingPairs>
  <TitlesOfParts>
    <vt:vector size="189" baseType="lpstr">
      <vt:lpstr>Arial</vt:lpstr>
      <vt:lpstr>Calibri</vt:lpstr>
      <vt:lpstr>Calibri Light</vt:lpstr>
      <vt:lpstr>Cambria Math</vt:lpstr>
      <vt:lpstr>roboto</vt:lpstr>
      <vt:lpstr>Trebuchet MS</vt:lpstr>
      <vt:lpstr>Wingdings</vt:lpstr>
      <vt:lpstr>Office Theme</vt:lpstr>
      <vt:lpstr>Computer Vision  Bootcamp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 – Lane Detection</vt:lpstr>
      <vt:lpstr>Computer Vision Algorithms – Lane Detection</vt:lpstr>
      <vt:lpstr>Canny Edge Detector</vt:lpstr>
      <vt:lpstr>Canny Edge Detector</vt:lpstr>
      <vt:lpstr>Canny Edge Detector</vt:lpstr>
      <vt:lpstr>Computer Vision Algorithms – Lane Detection</vt:lpstr>
      <vt:lpstr>Computer Vision Algorithms – Lane Detection</vt:lpstr>
      <vt:lpstr>Why AND Logical Operator?</vt:lpstr>
      <vt:lpstr>Why AND Logical Operator?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Viola-Jones Algorithm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Fast Region Based Convolutional Neural Nets (Fast R-CNNs) </vt:lpstr>
      <vt:lpstr>Faster Region Based Convolutional Neural Nets 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Single-Shot Multibox Detector (SSD)</vt:lpstr>
      <vt:lpstr>Single-Shot Multibox Detector (SSD)</vt:lpstr>
      <vt:lpstr>Single-Shot Multibox Detector (SSD)</vt:lpstr>
      <vt:lpstr>VGG16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User</dc:creator>
  <cp:lastModifiedBy>Kim Hyunjin</cp:lastModifiedBy>
  <cp:revision>638</cp:revision>
  <dcterms:created xsi:type="dcterms:W3CDTF">2015-02-11T17:35:44Z</dcterms:created>
  <dcterms:modified xsi:type="dcterms:W3CDTF">2023-07-18T04:59:06Z</dcterms:modified>
</cp:coreProperties>
</file>